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43"/>
  </p:notesMasterIdLst>
  <p:sldIdLst>
    <p:sldId id="265" r:id="rId5"/>
    <p:sldId id="282" r:id="rId6"/>
    <p:sldId id="351" r:id="rId7"/>
    <p:sldId id="290" r:id="rId8"/>
    <p:sldId id="289" r:id="rId9"/>
    <p:sldId id="291" r:id="rId10"/>
    <p:sldId id="288" r:id="rId11"/>
    <p:sldId id="293" r:id="rId12"/>
    <p:sldId id="259" r:id="rId13"/>
    <p:sldId id="261" r:id="rId14"/>
    <p:sldId id="347" r:id="rId15"/>
    <p:sldId id="264" r:id="rId16"/>
    <p:sldId id="358" r:id="rId17"/>
    <p:sldId id="359" r:id="rId18"/>
    <p:sldId id="360" r:id="rId19"/>
    <p:sldId id="362" r:id="rId20"/>
    <p:sldId id="363" r:id="rId21"/>
    <p:sldId id="271" r:id="rId22"/>
    <p:sldId id="371" r:id="rId23"/>
    <p:sldId id="330" r:id="rId24"/>
    <p:sldId id="331" r:id="rId25"/>
    <p:sldId id="318" r:id="rId26"/>
    <p:sldId id="319" r:id="rId27"/>
    <p:sldId id="321" r:id="rId28"/>
    <p:sldId id="322" r:id="rId29"/>
    <p:sldId id="323" r:id="rId30"/>
    <p:sldId id="324" r:id="rId31"/>
    <p:sldId id="372" r:id="rId32"/>
    <p:sldId id="364" r:id="rId33"/>
    <p:sldId id="366" r:id="rId34"/>
    <p:sldId id="367" r:id="rId35"/>
    <p:sldId id="368" r:id="rId36"/>
    <p:sldId id="369" r:id="rId37"/>
    <p:sldId id="370" r:id="rId38"/>
    <p:sldId id="373" r:id="rId39"/>
    <p:sldId id="335" r:id="rId40"/>
    <p:sldId id="336" r:id="rId41"/>
    <p:sldId id="337" r:id="rId4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1464" y="9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C58AA2-4F84-45CD-8C3E-9BEB6B6146A7}" type="doc">
      <dgm:prSet loTypeId="urn:microsoft.com/office/officeart/2005/8/layout/radial1" loCatId="cycle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pl-PL"/>
        </a:p>
      </dgm:t>
    </dgm:pt>
    <dgm:pt modelId="{1B5A4CCA-2D2E-4DDD-9D2D-AC331E075041}">
      <dgm:prSet phldrT="[Tekst]" custT="1"/>
      <dgm:spPr/>
      <dgm:t>
        <a:bodyPr/>
        <a:lstStyle/>
        <a:p>
          <a:r>
            <a:rPr lang="pl-PL" sz="1800" b="1" dirty="0">
              <a:solidFill>
                <a:schemeClr val="tx1"/>
              </a:solidFill>
            </a:rPr>
            <a:t>ALTERNA-</a:t>
          </a:r>
          <a:br>
            <a:rPr lang="pl-PL" sz="1800" b="1" dirty="0">
              <a:solidFill>
                <a:schemeClr val="tx1"/>
              </a:solidFill>
            </a:rPr>
          </a:br>
          <a:r>
            <a:rPr lang="pl-PL" sz="1800" b="1" dirty="0">
              <a:solidFill>
                <a:schemeClr val="tx1"/>
              </a:solidFill>
            </a:rPr>
            <a:t>TYWNE</a:t>
          </a:r>
        </a:p>
      </dgm:t>
    </dgm:pt>
    <dgm:pt modelId="{8B69EF56-9706-4E7C-97DB-8F4A40E657B2}" type="parTrans" cxnId="{669D1770-7B60-4E2A-A6B1-C761A966CB71}">
      <dgm:prSet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6D54CB0F-E4BA-4CFD-8E08-EA4347BEBEFE}" type="sibTrans" cxnId="{669D1770-7B60-4E2A-A6B1-C761A966CB71}">
      <dgm:prSet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A343392F-30D3-4551-BED1-26DD9F1F8378}">
      <dgm:prSet phldrT="[Tekst]" custT="1"/>
      <dgm:spPr/>
      <dgm:t>
        <a:bodyPr/>
        <a:lstStyle/>
        <a:p>
          <a:r>
            <a:rPr lang="pl-PL" sz="1800" b="1" dirty="0">
              <a:solidFill>
                <a:schemeClr val="tx1"/>
              </a:solidFill>
            </a:rPr>
            <a:t>ADDITIONAL</a:t>
          </a:r>
        </a:p>
        <a:p>
          <a:r>
            <a:rPr lang="pl-PL" sz="1800" b="1" dirty="0">
              <a:solidFill>
                <a:schemeClr val="tx1"/>
              </a:solidFill>
            </a:rPr>
            <a:t>dodatkowe</a:t>
          </a:r>
        </a:p>
      </dgm:t>
    </dgm:pt>
    <dgm:pt modelId="{44F91450-4FEA-44D6-B721-AAFAE1F72A15}" type="parTrans" cxnId="{C1875D50-1909-4A52-9D09-51FC9308FBE6}">
      <dgm:prSet custT="1"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80CCBEC9-3E29-44B3-B00D-4704FD2A0567}" type="sibTrans" cxnId="{C1875D50-1909-4A52-9D09-51FC9308FBE6}">
      <dgm:prSet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1E39B4BA-84F5-48A4-B7AA-00543D6CAEB5}">
      <dgm:prSet phldrT="[Tekst]" custT="1"/>
      <dgm:spPr/>
      <dgm:t>
        <a:bodyPr/>
        <a:lstStyle/>
        <a:p>
          <a:r>
            <a:rPr lang="pl-PL" sz="1800" b="1" dirty="0">
              <a:solidFill>
                <a:schemeClr val="tx1"/>
              </a:solidFill>
            </a:rPr>
            <a:t>APPROPIATE</a:t>
          </a:r>
        </a:p>
        <a:p>
          <a:r>
            <a:rPr lang="pl-PL" sz="1800" b="1" dirty="0">
              <a:solidFill>
                <a:schemeClr val="tx1"/>
              </a:solidFill>
            </a:rPr>
            <a:t>odpowiednie</a:t>
          </a:r>
          <a:endParaRPr lang="pl-PL" sz="1800" dirty="0">
            <a:solidFill>
              <a:schemeClr val="tx1"/>
            </a:solidFill>
          </a:endParaRPr>
        </a:p>
      </dgm:t>
    </dgm:pt>
    <dgm:pt modelId="{342FCD4B-C367-4609-BCF7-4901B299F74A}" type="parTrans" cxnId="{84FBC99C-6304-4ADF-89E7-910A9400818F}">
      <dgm:prSet custT="1"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B8327BDB-E245-46C1-BE21-B3C87FE62DE7}" type="sibTrans" cxnId="{84FBC99C-6304-4ADF-89E7-910A9400818F}">
      <dgm:prSet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C69A83F9-B3DB-499D-8631-0185AC4DD6AF}">
      <dgm:prSet phldrT="[Tekst]" custT="1"/>
      <dgm:spPr/>
      <dgm:t>
        <a:bodyPr/>
        <a:lstStyle/>
        <a:p>
          <a:r>
            <a:rPr lang="pl-PL" sz="1800" b="1">
              <a:solidFill>
                <a:schemeClr val="tx1"/>
              </a:solidFill>
            </a:rPr>
            <a:t>EFFICIENT</a:t>
          </a:r>
        </a:p>
        <a:p>
          <a:r>
            <a:rPr lang="pl-PL" sz="1800" b="1">
              <a:solidFill>
                <a:schemeClr val="tx1"/>
              </a:solidFill>
            </a:rPr>
            <a:t>skuteczne</a:t>
          </a:r>
        </a:p>
      </dgm:t>
    </dgm:pt>
    <dgm:pt modelId="{EAEB1F3B-BC99-499A-83E0-A6B8B77A1CF7}" type="parTrans" cxnId="{3FDC41EC-6E89-4E4D-B619-64A3E8C77225}">
      <dgm:prSet custT="1"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F237E8ED-4C14-4341-B563-EDD75A86F14E}" type="sibTrans" cxnId="{3FDC41EC-6E89-4E4D-B619-64A3E8C77225}">
      <dgm:prSet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0CD68B50-66B4-4BC9-9B22-C987376F93C0}">
      <dgm:prSet phldrT="[Tekst]" custT="1"/>
      <dgm:spPr/>
      <dgm:t>
        <a:bodyPr/>
        <a:lstStyle/>
        <a:p>
          <a:r>
            <a:rPr lang="pl-PL" sz="1800" b="1">
              <a:solidFill>
                <a:schemeClr val="tx1"/>
              </a:solidFill>
            </a:rPr>
            <a:t>BETTER</a:t>
          </a:r>
        </a:p>
        <a:p>
          <a:r>
            <a:rPr lang="pl-PL" sz="1800" b="1">
              <a:solidFill>
                <a:schemeClr val="tx1"/>
              </a:solidFill>
            </a:rPr>
            <a:t>lepsze</a:t>
          </a:r>
          <a:endParaRPr lang="pl-PL" sz="1800">
            <a:solidFill>
              <a:schemeClr val="tx1"/>
            </a:solidFill>
          </a:endParaRPr>
        </a:p>
      </dgm:t>
    </dgm:pt>
    <dgm:pt modelId="{CADDC4A7-E5BA-4E6C-AC6B-54935D9D4D61}" type="parTrans" cxnId="{7221DC4B-B2AF-484E-97CF-DA7F465D755E}">
      <dgm:prSet custT="1"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93D57480-AC2F-43A9-B48E-01FC23CEADF4}" type="sibTrans" cxnId="{7221DC4B-B2AF-484E-97CF-DA7F465D755E}">
      <dgm:prSet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9C8BFE44-BA0A-4F00-9619-1E8481EDBCF2}">
      <dgm:prSet custT="1"/>
      <dgm:spPr/>
      <dgm:t>
        <a:bodyPr/>
        <a:lstStyle/>
        <a:p>
          <a:r>
            <a:rPr lang="pl-PL" sz="1800" b="1">
              <a:solidFill>
                <a:schemeClr val="tx1"/>
              </a:solidFill>
            </a:rPr>
            <a:t>ASSISTED</a:t>
          </a:r>
        </a:p>
        <a:p>
          <a:r>
            <a:rPr lang="pl-PL" sz="1800" b="1">
              <a:solidFill>
                <a:schemeClr val="tx1"/>
              </a:solidFill>
            </a:rPr>
            <a:t>asystowane</a:t>
          </a:r>
        </a:p>
      </dgm:t>
    </dgm:pt>
    <dgm:pt modelId="{5460C92E-808F-4AB8-80B8-A4455BC11495}" type="parTrans" cxnId="{4FAA26FD-B8CA-4D88-B757-939BCC431DB7}">
      <dgm:prSet custT="1"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6226CCE3-855B-4F29-B5E9-2F5A72C40FEB}" type="sibTrans" cxnId="{4FAA26FD-B8CA-4D88-B757-939BCC431DB7}">
      <dgm:prSet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5313D17C-3B2F-4F82-99BC-99BA50441EB8}">
      <dgm:prSet custT="1"/>
      <dgm:spPr/>
      <dgm:t>
        <a:bodyPr/>
        <a:lstStyle/>
        <a:p>
          <a:r>
            <a:rPr lang="pl-PL" sz="1800" b="1" dirty="0">
              <a:solidFill>
                <a:schemeClr val="tx1"/>
              </a:solidFill>
            </a:rPr>
            <a:t>COMPLEMENTARY uzupełniające</a:t>
          </a:r>
        </a:p>
      </dgm:t>
    </dgm:pt>
    <dgm:pt modelId="{D5D6B0B8-AD7B-4C25-AC3B-E2E5C147DCB1}" type="parTrans" cxnId="{CB7E4C59-547A-4AAC-BE45-6610BE91F74C}">
      <dgm:prSet custT="1"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01EEE522-47E2-48F4-9BA3-2561980C1191}" type="sibTrans" cxnId="{CB7E4C59-547A-4AAC-BE45-6610BE91F74C}">
      <dgm:prSet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370E7C6B-92BB-463A-90B4-8B85C5DD7330}">
      <dgm:prSet custT="1"/>
      <dgm:spPr/>
      <dgm:t>
        <a:bodyPr/>
        <a:lstStyle/>
        <a:p>
          <a:r>
            <a:rPr lang="pl-PL" sz="1800" b="1">
              <a:solidFill>
                <a:schemeClr val="tx1"/>
              </a:solidFill>
            </a:rPr>
            <a:t>AMICABLE</a:t>
          </a:r>
        </a:p>
        <a:p>
          <a:r>
            <a:rPr lang="pl-PL" sz="1800" b="1">
              <a:solidFill>
                <a:schemeClr val="tx1"/>
              </a:solidFill>
            </a:rPr>
            <a:t>pojednawcze</a:t>
          </a:r>
        </a:p>
      </dgm:t>
    </dgm:pt>
    <dgm:pt modelId="{8D9F8D4D-9F85-4E92-97BC-14D10B7CA650}" type="parTrans" cxnId="{09C1354E-7D50-44AA-8A3C-5FF24BAB3868}">
      <dgm:prSet custT="1"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48B32ACD-AAEF-42F0-86B9-6DCEA7A5A851}" type="sibTrans" cxnId="{09C1354E-7D50-44AA-8A3C-5FF24BAB3868}">
      <dgm:prSet/>
      <dgm:spPr/>
      <dgm:t>
        <a:bodyPr/>
        <a:lstStyle/>
        <a:p>
          <a:endParaRPr lang="pl-PL" sz="1800">
            <a:solidFill>
              <a:schemeClr val="tx1"/>
            </a:solidFill>
          </a:endParaRPr>
        </a:p>
      </dgm:t>
    </dgm:pt>
    <dgm:pt modelId="{689230CC-8124-48AE-85CB-A87721D257B2}" type="pres">
      <dgm:prSet presAssocID="{6AC58AA2-4F84-45CD-8C3E-9BEB6B6146A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69B415C-E6B4-4EEF-B039-836D02F4690B}" type="pres">
      <dgm:prSet presAssocID="{1B5A4CCA-2D2E-4DDD-9D2D-AC331E075041}" presName="centerShape" presStyleLbl="node0" presStyleIdx="0" presStyleCnt="1"/>
      <dgm:spPr/>
    </dgm:pt>
    <dgm:pt modelId="{F4C68407-2668-4613-ADB6-9B5A0BF5CD0C}" type="pres">
      <dgm:prSet presAssocID="{44F91450-4FEA-44D6-B721-AAFAE1F72A15}" presName="Name9" presStyleLbl="parChTrans1D2" presStyleIdx="0" presStyleCnt="7"/>
      <dgm:spPr/>
    </dgm:pt>
    <dgm:pt modelId="{DB14648F-3524-4A80-A69D-D8E367C9B145}" type="pres">
      <dgm:prSet presAssocID="{44F91450-4FEA-44D6-B721-AAFAE1F72A15}" presName="connTx" presStyleLbl="parChTrans1D2" presStyleIdx="0" presStyleCnt="7"/>
      <dgm:spPr/>
    </dgm:pt>
    <dgm:pt modelId="{5A2E059E-A992-446C-82E1-B27B0FBB6063}" type="pres">
      <dgm:prSet presAssocID="{A343392F-30D3-4551-BED1-26DD9F1F8378}" presName="node" presStyleLbl="node1" presStyleIdx="0" presStyleCnt="7">
        <dgm:presLayoutVars>
          <dgm:bulletEnabled val="1"/>
        </dgm:presLayoutVars>
      </dgm:prSet>
      <dgm:spPr/>
    </dgm:pt>
    <dgm:pt modelId="{0BEDCBD4-BF9D-42CF-8640-779558808DC6}" type="pres">
      <dgm:prSet presAssocID="{342FCD4B-C367-4609-BCF7-4901B299F74A}" presName="Name9" presStyleLbl="parChTrans1D2" presStyleIdx="1" presStyleCnt="7"/>
      <dgm:spPr/>
    </dgm:pt>
    <dgm:pt modelId="{EA986D15-9D00-4E4A-9152-A5600AE6C363}" type="pres">
      <dgm:prSet presAssocID="{342FCD4B-C367-4609-BCF7-4901B299F74A}" presName="connTx" presStyleLbl="parChTrans1D2" presStyleIdx="1" presStyleCnt="7"/>
      <dgm:spPr/>
    </dgm:pt>
    <dgm:pt modelId="{D3C77F34-D185-48F8-8AA3-280EBE07974C}" type="pres">
      <dgm:prSet presAssocID="{1E39B4BA-84F5-48A4-B7AA-00543D6CAEB5}" presName="node" presStyleLbl="node1" presStyleIdx="1" presStyleCnt="7">
        <dgm:presLayoutVars>
          <dgm:bulletEnabled val="1"/>
        </dgm:presLayoutVars>
      </dgm:prSet>
      <dgm:spPr/>
    </dgm:pt>
    <dgm:pt modelId="{EDE94FFB-17B9-4686-A88D-A51922DB0183}" type="pres">
      <dgm:prSet presAssocID="{EAEB1F3B-BC99-499A-83E0-A6B8B77A1CF7}" presName="Name9" presStyleLbl="parChTrans1D2" presStyleIdx="2" presStyleCnt="7"/>
      <dgm:spPr/>
    </dgm:pt>
    <dgm:pt modelId="{C93ADC6D-22C0-4010-9819-F284D337BE66}" type="pres">
      <dgm:prSet presAssocID="{EAEB1F3B-BC99-499A-83E0-A6B8B77A1CF7}" presName="connTx" presStyleLbl="parChTrans1D2" presStyleIdx="2" presStyleCnt="7"/>
      <dgm:spPr/>
    </dgm:pt>
    <dgm:pt modelId="{4046E90B-EB84-4382-AC2A-C0CF21A4C23A}" type="pres">
      <dgm:prSet presAssocID="{C69A83F9-B3DB-499D-8631-0185AC4DD6AF}" presName="node" presStyleLbl="node1" presStyleIdx="2" presStyleCnt="7">
        <dgm:presLayoutVars>
          <dgm:bulletEnabled val="1"/>
        </dgm:presLayoutVars>
      </dgm:prSet>
      <dgm:spPr/>
    </dgm:pt>
    <dgm:pt modelId="{6644E56C-1C28-49A1-BE68-C0C7409FA92F}" type="pres">
      <dgm:prSet presAssocID="{CADDC4A7-E5BA-4E6C-AC6B-54935D9D4D61}" presName="Name9" presStyleLbl="parChTrans1D2" presStyleIdx="3" presStyleCnt="7"/>
      <dgm:spPr/>
    </dgm:pt>
    <dgm:pt modelId="{FD0977C0-9ED0-421E-90E4-555D81E93BD5}" type="pres">
      <dgm:prSet presAssocID="{CADDC4A7-E5BA-4E6C-AC6B-54935D9D4D61}" presName="connTx" presStyleLbl="parChTrans1D2" presStyleIdx="3" presStyleCnt="7"/>
      <dgm:spPr/>
    </dgm:pt>
    <dgm:pt modelId="{466C4F21-8349-44EF-9738-6228368C9498}" type="pres">
      <dgm:prSet presAssocID="{0CD68B50-66B4-4BC9-9B22-C987376F93C0}" presName="node" presStyleLbl="node1" presStyleIdx="3" presStyleCnt="7">
        <dgm:presLayoutVars>
          <dgm:bulletEnabled val="1"/>
        </dgm:presLayoutVars>
      </dgm:prSet>
      <dgm:spPr/>
    </dgm:pt>
    <dgm:pt modelId="{7805F430-2064-45A2-8812-836FDEC74F50}" type="pres">
      <dgm:prSet presAssocID="{D5D6B0B8-AD7B-4C25-AC3B-E2E5C147DCB1}" presName="Name9" presStyleLbl="parChTrans1D2" presStyleIdx="4" presStyleCnt="7"/>
      <dgm:spPr/>
    </dgm:pt>
    <dgm:pt modelId="{896E212E-B3BE-4A08-BCF7-9A0423DF4DBE}" type="pres">
      <dgm:prSet presAssocID="{D5D6B0B8-AD7B-4C25-AC3B-E2E5C147DCB1}" presName="connTx" presStyleLbl="parChTrans1D2" presStyleIdx="4" presStyleCnt="7"/>
      <dgm:spPr/>
    </dgm:pt>
    <dgm:pt modelId="{D87DF090-485C-4C29-94F6-84212ACA14B9}" type="pres">
      <dgm:prSet presAssocID="{5313D17C-3B2F-4F82-99BC-99BA50441EB8}" presName="node" presStyleLbl="node1" presStyleIdx="4" presStyleCnt="7">
        <dgm:presLayoutVars>
          <dgm:bulletEnabled val="1"/>
        </dgm:presLayoutVars>
      </dgm:prSet>
      <dgm:spPr/>
    </dgm:pt>
    <dgm:pt modelId="{EB58E325-A7C5-4E21-9496-F5D66FCD55DE}" type="pres">
      <dgm:prSet presAssocID="{5460C92E-808F-4AB8-80B8-A4455BC11495}" presName="Name9" presStyleLbl="parChTrans1D2" presStyleIdx="5" presStyleCnt="7"/>
      <dgm:spPr/>
    </dgm:pt>
    <dgm:pt modelId="{9DCB1633-8CB4-4FC6-913B-D7CB40F13FD0}" type="pres">
      <dgm:prSet presAssocID="{5460C92E-808F-4AB8-80B8-A4455BC11495}" presName="connTx" presStyleLbl="parChTrans1D2" presStyleIdx="5" presStyleCnt="7"/>
      <dgm:spPr/>
    </dgm:pt>
    <dgm:pt modelId="{9CAED373-BAE0-418E-A245-03253B9DD729}" type="pres">
      <dgm:prSet presAssocID="{9C8BFE44-BA0A-4F00-9619-1E8481EDBCF2}" presName="node" presStyleLbl="node1" presStyleIdx="5" presStyleCnt="7">
        <dgm:presLayoutVars>
          <dgm:bulletEnabled val="1"/>
        </dgm:presLayoutVars>
      </dgm:prSet>
      <dgm:spPr/>
    </dgm:pt>
    <dgm:pt modelId="{59519139-C2C1-47E8-9C12-40C0E71401B5}" type="pres">
      <dgm:prSet presAssocID="{8D9F8D4D-9F85-4E92-97BC-14D10B7CA650}" presName="Name9" presStyleLbl="parChTrans1D2" presStyleIdx="6" presStyleCnt="7"/>
      <dgm:spPr/>
    </dgm:pt>
    <dgm:pt modelId="{6C6DA843-D5AE-4916-A674-053AF61CB641}" type="pres">
      <dgm:prSet presAssocID="{8D9F8D4D-9F85-4E92-97BC-14D10B7CA650}" presName="connTx" presStyleLbl="parChTrans1D2" presStyleIdx="6" presStyleCnt="7"/>
      <dgm:spPr/>
    </dgm:pt>
    <dgm:pt modelId="{379DA0A7-47DE-4044-A6F5-7B51D61205F8}" type="pres">
      <dgm:prSet presAssocID="{370E7C6B-92BB-463A-90B4-8B85C5DD7330}" presName="node" presStyleLbl="node1" presStyleIdx="6" presStyleCnt="7">
        <dgm:presLayoutVars>
          <dgm:bulletEnabled val="1"/>
        </dgm:presLayoutVars>
      </dgm:prSet>
      <dgm:spPr/>
    </dgm:pt>
  </dgm:ptLst>
  <dgm:cxnLst>
    <dgm:cxn modelId="{5503C902-2145-4C87-BB29-BC207B27FC05}" type="presOf" srcId="{A343392F-30D3-4551-BED1-26DD9F1F8378}" destId="{5A2E059E-A992-446C-82E1-B27B0FBB6063}" srcOrd="0" destOrd="0" presId="urn:microsoft.com/office/officeart/2005/8/layout/radial1"/>
    <dgm:cxn modelId="{3F4BF005-222D-4CE2-A0C6-70A3FE8B4108}" type="presOf" srcId="{9C8BFE44-BA0A-4F00-9619-1E8481EDBCF2}" destId="{9CAED373-BAE0-418E-A245-03253B9DD729}" srcOrd="0" destOrd="0" presId="urn:microsoft.com/office/officeart/2005/8/layout/radial1"/>
    <dgm:cxn modelId="{49706806-DC38-4D57-8646-41164D775BCF}" type="presOf" srcId="{EAEB1F3B-BC99-499A-83E0-A6B8B77A1CF7}" destId="{EDE94FFB-17B9-4686-A88D-A51922DB0183}" srcOrd="0" destOrd="0" presId="urn:microsoft.com/office/officeart/2005/8/layout/radial1"/>
    <dgm:cxn modelId="{0419AF0B-B748-4F1C-8533-26D3BD0EE3F7}" type="presOf" srcId="{8D9F8D4D-9F85-4E92-97BC-14D10B7CA650}" destId="{59519139-C2C1-47E8-9C12-40C0E71401B5}" srcOrd="0" destOrd="0" presId="urn:microsoft.com/office/officeart/2005/8/layout/radial1"/>
    <dgm:cxn modelId="{9921AE12-D2C7-4160-AC85-FBCB52AB292B}" type="presOf" srcId="{5460C92E-808F-4AB8-80B8-A4455BC11495}" destId="{EB58E325-A7C5-4E21-9496-F5D66FCD55DE}" srcOrd="0" destOrd="0" presId="urn:microsoft.com/office/officeart/2005/8/layout/radial1"/>
    <dgm:cxn modelId="{DFDDE533-4EC1-430B-8BEF-1DEDD921BDBB}" type="presOf" srcId="{EAEB1F3B-BC99-499A-83E0-A6B8B77A1CF7}" destId="{C93ADC6D-22C0-4010-9819-F284D337BE66}" srcOrd="1" destOrd="0" presId="urn:microsoft.com/office/officeart/2005/8/layout/radial1"/>
    <dgm:cxn modelId="{D51C8C3F-EEF5-41C8-8560-8353D3DAEA54}" type="presOf" srcId="{CADDC4A7-E5BA-4E6C-AC6B-54935D9D4D61}" destId="{FD0977C0-9ED0-421E-90E4-555D81E93BD5}" srcOrd="1" destOrd="0" presId="urn:microsoft.com/office/officeart/2005/8/layout/radial1"/>
    <dgm:cxn modelId="{F5F4DB47-0AB8-4E83-A799-78D4A14AA42F}" type="presOf" srcId="{342FCD4B-C367-4609-BCF7-4901B299F74A}" destId="{0BEDCBD4-BF9D-42CF-8640-779558808DC6}" srcOrd="0" destOrd="0" presId="urn:microsoft.com/office/officeart/2005/8/layout/radial1"/>
    <dgm:cxn modelId="{43B6776A-3A8C-44D2-919E-C2FEE710F37E}" type="presOf" srcId="{5313D17C-3B2F-4F82-99BC-99BA50441EB8}" destId="{D87DF090-485C-4C29-94F6-84212ACA14B9}" srcOrd="0" destOrd="0" presId="urn:microsoft.com/office/officeart/2005/8/layout/radial1"/>
    <dgm:cxn modelId="{7221DC4B-B2AF-484E-97CF-DA7F465D755E}" srcId="{1B5A4CCA-2D2E-4DDD-9D2D-AC331E075041}" destId="{0CD68B50-66B4-4BC9-9B22-C987376F93C0}" srcOrd="3" destOrd="0" parTransId="{CADDC4A7-E5BA-4E6C-AC6B-54935D9D4D61}" sibTransId="{93D57480-AC2F-43A9-B48E-01FC23CEADF4}"/>
    <dgm:cxn modelId="{6AB4046C-BF22-4272-8C45-84CAC4D455BB}" type="presOf" srcId="{1E39B4BA-84F5-48A4-B7AA-00543D6CAEB5}" destId="{D3C77F34-D185-48F8-8AA3-280EBE07974C}" srcOrd="0" destOrd="0" presId="urn:microsoft.com/office/officeart/2005/8/layout/radial1"/>
    <dgm:cxn modelId="{09C1354E-7D50-44AA-8A3C-5FF24BAB3868}" srcId="{1B5A4CCA-2D2E-4DDD-9D2D-AC331E075041}" destId="{370E7C6B-92BB-463A-90B4-8B85C5DD7330}" srcOrd="6" destOrd="0" parTransId="{8D9F8D4D-9F85-4E92-97BC-14D10B7CA650}" sibTransId="{48B32ACD-AAEF-42F0-86B9-6DCEA7A5A851}"/>
    <dgm:cxn modelId="{669D1770-7B60-4E2A-A6B1-C761A966CB71}" srcId="{6AC58AA2-4F84-45CD-8C3E-9BEB6B6146A7}" destId="{1B5A4CCA-2D2E-4DDD-9D2D-AC331E075041}" srcOrd="0" destOrd="0" parTransId="{8B69EF56-9706-4E7C-97DB-8F4A40E657B2}" sibTransId="{6D54CB0F-E4BA-4CFD-8E08-EA4347BEBEFE}"/>
    <dgm:cxn modelId="{C1875D50-1909-4A52-9D09-51FC9308FBE6}" srcId="{1B5A4CCA-2D2E-4DDD-9D2D-AC331E075041}" destId="{A343392F-30D3-4551-BED1-26DD9F1F8378}" srcOrd="0" destOrd="0" parTransId="{44F91450-4FEA-44D6-B721-AAFAE1F72A15}" sibTransId="{80CCBEC9-3E29-44B3-B00D-4704FD2A0567}"/>
    <dgm:cxn modelId="{AE44B051-9FA2-4D94-8D64-1220CA03EB50}" type="presOf" srcId="{370E7C6B-92BB-463A-90B4-8B85C5DD7330}" destId="{379DA0A7-47DE-4044-A6F5-7B51D61205F8}" srcOrd="0" destOrd="0" presId="urn:microsoft.com/office/officeart/2005/8/layout/radial1"/>
    <dgm:cxn modelId="{CB7E4C59-547A-4AAC-BE45-6610BE91F74C}" srcId="{1B5A4CCA-2D2E-4DDD-9D2D-AC331E075041}" destId="{5313D17C-3B2F-4F82-99BC-99BA50441EB8}" srcOrd="4" destOrd="0" parTransId="{D5D6B0B8-AD7B-4C25-AC3B-E2E5C147DCB1}" sibTransId="{01EEE522-47E2-48F4-9BA3-2561980C1191}"/>
    <dgm:cxn modelId="{673AC894-0294-4BD8-880A-29D2BD4ADEA2}" type="presOf" srcId="{5460C92E-808F-4AB8-80B8-A4455BC11495}" destId="{9DCB1633-8CB4-4FC6-913B-D7CB40F13FD0}" srcOrd="1" destOrd="0" presId="urn:microsoft.com/office/officeart/2005/8/layout/radial1"/>
    <dgm:cxn modelId="{9219FC95-276A-45D0-ADFA-24CF330E41FE}" type="presOf" srcId="{D5D6B0B8-AD7B-4C25-AC3B-E2E5C147DCB1}" destId="{896E212E-B3BE-4A08-BCF7-9A0423DF4DBE}" srcOrd="1" destOrd="0" presId="urn:microsoft.com/office/officeart/2005/8/layout/radial1"/>
    <dgm:cxn modelId="{84FBC99C-6304-4ADF-89E7-910A9400818F}" srcId="{1B5A4CCA-2D2E-4DDD-9D2D-AC331E075041}" destId="{1E39B4BA-84F5-48A4-B7AA-00543D6CAEB5}" srcOrd="1" destOrd="0" parTransId="{342FCD4B-C367-4609-BCF7-4901B299F74A}" sibTransId="{B8327BDB-E245-46C1-BE21-B3C87FE62DE7}"/>
    <dgm:cxn modelId="{DFF565AF-7060-4868-87AE-BD9072F4571C}" type="presOf" srcId="{0CD68B50-66B4-4BC9-9B22-C987376F93C0}" destId="{466C4F21-8349-44EF-9738-6228368C9498}" srcOrd="0" destOrd="0" presId="urn:microsoft.com/office/officeart/2005/8/layout/radial1"/>
    <dgm:cxn modelId="{15C869CB-BAA8-446F-8ED3-5D14B2927130}" type="presOf" srcId="{44F91450-4FEA-44D6-B721-AAFAE1F72A15}" destId="{DB14648F-3524-4A80-A69D-D8E367C9B145}" srcOrd="1" destOrd="0" presId="urn:microsoft.com/office/officeart/2005/8/layout/radial1"/>
    <dgm:cxn modelId="{24D63AD1-03C6-42D0-AE9A-3689BAFA2F1C}" type="presOf" srcId="{C69A83F9-B3DB-499D-8631-0185AC4DD6AF}" destId="{4046E90B-EB84-4382-AC2A-C0CF21A4C23A}" srcOrd="0" destOrd="0" presId="urn:microsoft.com/office/officeart/2005/8/layout/radial1"/>
    <dgm:cxn modelId="{40D7E9D3-7262-459A-96B2-DBC004AEBC8D}" type="presOf" srcId="{342FCD4B-C367-4609-BCF7-4901B299F74A}" destId="{EA986D15-9D00-4E4A-9152-A5600AE6C363}" srcOrd="1" destOrd="0" presId="urn:microsoft.com/office/officeart/2005/8/layout/radial1"/>
    <dgm:cxn modelId="{FF168AEB-4F0D-4ACD-B4F9-3AC1212977A9}" type="presOf" srcId="{6AC58AA2-4F84-45CD-8C3E-9BEB6B6146A7}" destId="{689230CC-8124-48AE-85CB-A87721D257B2}" srcOrd="0" destOrd="0" presId="urn:microsoft.com/office/officeart/2005/8/layout/radial1"/>
    <dgm:cxn modelId="{D9135DEC-2D92-4B1B-B0C5-4772CCB3F1C6}" type="presOf" srcId="{D5D6B0B8-AD7B-4C25-AC3B-E2E5C147DCB1}" destId="{7805F430-2064-45A2-8812-836FDEC74F50}" srcOrd="0" destOrd="0" presId="urn:microsoft.com/office/officeart/2005/8/layout/radial1"/>
    <dgm:cxn modelId="{3FDC41EC-6E89-4E4D-B619-64A3E8C77225}" srcId="{1B5A4CCA-2D2E-4DDD-9D2D-AC331E075041}" destId="{C69A83F9-B3DB-499D-8631-0185AC4DD6AF}" srcOrd="2" destOrd="0" parTransId="{EAEB1F3B-BC99-499A-83E0-A6B8B77A1CF7}" sibTransId="{F237E8ED-4C14-4341-B563-EDD75A86F14E}"/>
    <dgm:cxn modelId="{EF1C24EE-2241-40C4-BA1F-3FFD93CAE3D2}" type="presOf" srcId="{1B5A4CCA-2D2E-4DDD-9D2D-AC331E075041}" destId="{069B415C-E6B4-4EEF-B039-836D02F4690B}" srcOrd="0" destOrd="0" presId="urn:microsoft.com/office/officeart/2005/8/layout/radial1"/>
    <dgm:cxn modelId="{D7FE51FA-5637-4FB6-BCDD-A04F9021C841}" type="presOf" srcId="{8D9F8D4D-9F85-4E92-97BC-14D10B7CA650}" destId="{6C6DA843-D5AE-4916-A674-053AF61CB641}" srcOrd="1" destOrd="0" presId="urn:microsoft.com/office/officeart/2005/8/layout/radial1"/>
    <dgm:cxn modelId="{E3BECCFB-271E-48C6-A264-75C7AA665EEE}" type="presOf" srcId="{CADDC4A7-E5BA-4E6C-AC6B-54935D9D4D61}" destId="{6644E56C-1C28-49A1-BE68-C0C7409FA92F}" srcOrd="0" destOrd="0" presId="urn:microsoft.com/office/officeart/2005/8/layout/radial1"/>
    <dgm:cxn modelId="{4FAA26FD-B8CA-4D88-B757-939BCC431DB7}" srcId="{1B5A4CCA-2D2E-4DDD-9D2D-AC331E075041}" destId="{9C8BFE44-BA0A-4F00-9619-1E8481EDBCF2}" srcOrd="5" destOrd="0" parTransId="{5460C92E-808F-4AB8-80B8-A4455BC11495}" sibTransId="{6226CCE3-855B-4F29-B5E9-2F5A72C40FEB}"/>
    <dgm:cxn modelId="{D96068FD-59B9-457B-B80D-976E80D3074D}" type="presOf" srcId="{44F91450-4FEA-44D6-B721-AAFAE1F72A15}" destId="{F4C68407-2668-4613-ADB6-9B5A0BF5CD0C}" srcOrd="0" destOrd="0" presId="urn:microsoft.com/office/officeart/2005/8/layout/radial1"/>
    <dgm:cxn modelId="{AF92587F-9FFE-4FD3-AC40-F219AFEB4208}" type="presParOf" srcId="{689230CC-8124-48AE-85CB-A87721D257B2}" destId="{069B415C-E6B4-4EEF-B039-836D02F4690B}" srcOrd="0" destOrd="0" presId="urn:microsoft.com/office/officeart/2005/8/layout/radial1"/>
    <dgm:cxn modelId="{F4DA39CA-56D7-4CCC-918A-7F9EAA356D9D}" type="presParOf" srcId="{689230CC-8124-48AE-85CB-A87721D257B2}" destId="{F4C68407-2668-4613-ADB6-9B5A0BF5CD0C}" srcOrd="1" destOrd="0" presId="urn:microsoft.com/office/officeart/2005/8/layout/radial1"/>
    <dgm:cxn modelId="{0B503558-06D4-4A7C-8A22-96C4C173B612}" type="presParOf" srcId="{F4C68407-2668-4613-ADB6-9B5A0BF5CD0C}" destId="{DB14648F-3524-4A80-A69D-D8E367C9B145}" srcOrd="0" destOrd="0" presId="urn:microsoft.com/office/officeart/2005/8/layout/radial1"/>
    <dgm:cxn modelId="{C2DA8654-E81A-40DA-A6EE-B4C4EB03A9AF}" type="presParOf" srcId="{689230CC-8124-48AE-85CB-A87721D257B2}" destId="{5A2E059E-A992-446C-82E1-B27B0FBB6063}" srcOrd="2" destOrd="0" presId="urn:microsoft.com/office/officeart/2005/8/layout/radial1"/>
    <dgm:cxn modelId="{D04EB54E-6094-4D6C-B0F9-C3B9E274B516}" type="presParOf" srcId="{689230CC-8124-48AE-85CB-A87721D257B2}" destId="{0BEDCBD4-BF9D-42CF-8640-779558808DC6}" srcOrd="3" destOrd="0" presId="urn:microsoft.com/office/officeart/2005/8/layout/radial1"/>
    <dgm:cxn modelId="{C9F21C0B-0EB5-44FC-A92C-46FABFF2E01C}" type="presParOf" srcId="{0BEDCBD4-BF9D-42CF-8640-779558808DC6}" destId="{EA986D15-9D00-4E4A-9152-A5600AE6C363}" srcOrd="0" destOrd="0" presId="urn:microsoft.com/office/officeart/2005/8/layout/radial1"/>
    <dgm:cxn modelId="{434834EF-F5DD-4D5B-9EF0-CB4EA142088E}" type="presParOf" srcId="{689230CC-8124-48AE-85CB-A87721D257B2}" destId="{D3C77F34-D185-48F8-8AA3-280EBE07974C}" srcOrd="4" destOrd="0" presId="urn:microsoft.com/office/officeart/2005/8/layout/radial1"/>
    <dgm:cxn modelId="{247A27B5-5A4A-437D-8AF4-6A6C0EACFBC8}" type="presParOf" srcId="{689230CC-8124-48AE-85CB-A87721D257B2}" destId="{EDE94FFB-17B9-4686-A88D-A51922DB0183}" srcOrd="5" destOrd="0" presId="urn:microsoft.com/office/officeart/2005/8/layout/radial1"/>
    <dgm:cxn modelId="{90B0212A-72AD-4A21-AE07-0DCA42B658B4}" type="presParOf" srcId="{EDE94FFB-17B9-4686-A88D-A51922DB0183}" destId="{C93ADC6D-22C0-4010-9819-F284D337BE66}" srcOrd="0" destOrd="0" presId="urn:microsoft.com/office/officeart/2005/8/layout/radial1"/>
    <dgm:cxn modelId="{15F111F7-F5C0-4AC4-9C3E-94373DCB7166}" type="presParOf" srcId="{689230CC-8124-48AE-85CB-A87721D257B2}" destId="{4046E90B-EB84-4382-AC2A-C0CF21A4C23A}" srcOrd="6" destOrd="0" presId="urn:microsoft.com/office/officeart/2005/8/layout/radial1"/>
    <dgm:cxn modelId="{A25E3554-3F72-4B09-8BEC-11311B2DB449}" type="presParOf" srcId="{689230CC-8124-48AE-85CB-A87721D257B2}" destId="{6644E56C-1C28-49A1-BE68-C0C7409FA92F}" srcOrd="7" destOrd="0" presId="urn:microsoft.com/office/officeart/2005/8/layout/radial1"/>
    <dgm:cxn modelId="{3B8C90A6-B9BC-48D8-A935-D4E39F091F30}" type="presParOf" srcId="{6644E56C-1C28-49A1-BE68-C0C7409FA92F}" destId="{FD0977C0-9ED0-421E-90E4-555D81E93BD5}" srcOrd="0" destOrd="0" presId="urn:microsoft.com/office/officeart/2005/8/layout/radial1"/>
    <dgm:cxn modelId="{4B4241C0-9B22-49AA-AF64-8C127F4AEC3C}" type="presParOf" srcId="{689230CC-8124-48AE-85CB-A87721D257B2}" destId="{466C4F21-8349-44EF-9738-6228368C9498}" srcOrd="8" destOrd="0" presId="urn:microsoft.com/office/officeart/2005/8/layout/radial1"/>
    <dgm:cxn modelId="{B20FA45C-63B0-47CD-A570-FF339E1DE016}" type="presParOf" srcId="{689230CC-8124-48AE-85CB-A87721D257B2}" destId="{7805F430-2064-45A2-8812-836FDEC74F50}" srcOrd="9" destOrd="0" presId="urn:microsoft.com/office/officeart/2005/8/layout/radial1"/>
    <dgm:cxn modelId="{84C6AA6C-C6A9-48BC-8101-ADA03B06F31D}" type="presParOf" srcId="{7805F430-2064-45A2-8812-836FDEC74F50}" destId="{896E212E-B3BE-4A08-BCF7-9A0423DF4DBE}" srcOrd="0" destOrd="0" presId="urn:microsoft.com/office/officeart/2005/8/layout/radial1"/>
    <dgm:cxn modelId="{16C4DF43-374E-4EFF-A524-62DE92827F33}" type="presParOf" srcId="{689230CC-8124-48AE-85CB-A87721D257B2}" destId="{D87DF090-485C-4C29-94F6-84212ACA14B9}" srcOrd="10" destOrd="0" presId="urn:microsoft.com/office/officeart/2005/8/layout/radial1"/>
    <dgm:cxn modelId="{9C3D35A8-2B28-47C1-ADB9-D07C3064C87A}" type="presParOf" srcId="{689230CC-8124-48AE-85CB-A87721D257B2}" destId="{EB58E325-A7C5-4E21-9496-F5D66FCD55DE}" srcOrd="11" destOrd="0" presId="urn:microsoft.com/office/officeart/2005/8/layout/radial1"/>
    <dgm:cxn modelId="{AD01052D-1389-4502-879D-91528A5B8CC5}" type="presParOf" srcId="{EB58E325-A7C5-4E21-9496-F5D66FCD55DE}" destId="{9DCB1633-8CB4-4FC6-913B-D7CB40F13FD0}" srcOrd="0" destOrd="0" presId="urn:microsoft.com/office/officeart/2005/8/layout/radial1"/>
    <dgm:cxn modelId="{48349877-CA2C-4AE5-81A3-600FF6B688F3}" type="presParOf" srcId="{689230CC-8124-48AE-85CB-A87721D257B2}" destId="{9CAED373-BAE0-418E-A245-03253B9DD729}" srcOrd="12" destOrd="0" presId="urn:microsoft.com/office/officeart/2005/8/layout/radial1"/>
    <dgm:cxn modelId="{5DE294F5-6FC0-4B9C-8832-C16973F7C7D9}" type="presParOf" srcId="{689230CC-8124-48AE-85CB-A87721D257B2}" destId="{59519139-C2C1-47E8-9C12-40C0E71401B5}" srcOrd="13" destOrd="0" presId="urn:microsoft.com/office/officeart/2005/8/layout/radial1"/>
    <dgm:cxn modelId="{D93EE023-C093-45D1-9F44-42BA73BA300E}" type="presParOf" srcId="{59519139-C2C1-47E8-9C12-40C0E71401B5}" destId="{6C6DA843-D5AE-4916-A674-053AF61CB641}" srcOrd="0" destOrd="0" presId="urn:microsoft.com/office/officeart/2005/8/layout/radial1"/>
    <dgm:cxn modelId="{2DF8F147-9544-4F2B-93B3-266FF612AE61}" type="presParOf" srcId="{689230CC-8124-48AE-85CB-A87721D257B2}" destId="{379DA0A7-47DE-4044-A6F5-7B51D61205F8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AFC85C-02D6-4A34-AEF3-F4FE5B5FB6C4}" type="doc">
      <dgm:prSet loTypeId="urn:microsoft.com/office/officeart/2018/2/layout/IconLabel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E641276-09EA-4B18-97CA-6CA5EBF53459}">
      <dgm:prSet custT="1"/>
      <dgm:spPr/>
      <dgm:t>
        <a:bodyPr/>
        <a:lstStyle/>
        <a:p>
          <a:r>
            <a:rPr lang="pl-PL" sz="2400" b="1" dirty="0"/>
            <a:t>Przeprowadzenie śledztwa i wyjaśnienie „co się stało” </a:t>
          </a:r>
          <a:endParaRPr lang="en-US" sz="2400" b="1" dirty="0"/>
        </a:p>
      </dgm:t>
    </dgm:pt>
    <dgm:pt modelId="{B0BD0DA3-04C3-41D1-86D3-D710C40D2A9E}" type="parTrans" cxnId="{AB51D3A2-D970-4D6B-949D-E794D0559404}">
      <dgm:prSet/>
      <dgm:spPr/>
      <dgm:t>
        <a:bodyPr/>
        <a:lstStyle/>
        <a:p>
          <a:endParaRPr lang="en-US" sz="2400" b="1"/>
        </a:p>
      </dgm:t>
    </dgm:pt>
    <dgm:pt modelId="{E34148B0-507F-4C4E-9ACC-FFC924CD3AE6}" type="sibTrans" cxnId="{AB51D3A2-D970-4D6B-949D-E794D0559404}">
      <dgm:prSet/>
      <dgm:spPr/>
      <dgm:t>
        <a:bodyPr/>
        <a:lstStyle/>
        <a:p>
          <a:endParaRPr lang="en-US" sz="2400" b="1"/>
        </a:p>
      </dgm:t>
    </dgm:pt>
    <dgm:pt modelId="{DC755A33-C793-4212-8AE1-9AC18D2D6A11}">
      <dgm:prSet custT="1"/>
      <dgm:spPr/>
      <dgm:t>
        <a:bodyPr/>
        <a:lstStyle/>
        <a:p>
          <a:r>
            <a:rPr lang="pl-PL" sz="2400" b="1" dirty="0"/>
            <a:t>Ustalenie „kto zaczął” </a:t>
          </a:r>
          <a:endParaRPr lang="en-US" sz="2400" b="1" dirty="0"/>
        </a:p>
      </dgm:t>
    </dgm:pt>
    <dgm:pt modelId="{28A64512-023D-46B2-9B2E-9276B29BC248}" type="parTrans" cxnId="{A17C45EA-5897-48BA-ACFF-D04DC3908814}">
      <dgm:prSet/>
      <dgm:spPr/>
      <dgm:t>
        <a:bodyPr/>
        <a:lstStyle/>
        <a:p>
          <a:endParaRPr lang="en-US" sz="2400" b="1"/>
        </a:p>
      </dgm:t>
    </dgm:pt>
    <dgm:pt modelId="{083142A6-C2EB-4948-8CC1-EC68D102FEA1}" type="sibTrans" cxnId="{A17C45EA-5897-48BA-ACFF-D04DC3908814}">
      <dgm:prSet/>
      <dgm:spPr/>
      <dgm:t>
        <a:bodyPr/>
        <a:lstStyle/>
        <a:p>
          <a:endParaRPr lang="en-US" sz="2400" b="1"/>
        </a:p>
      </dgm:t>
    </dgm:pt>
    <dgm:pt modelId="{203C6A86-5DFF-439D-BDEE-F4A8FE2A7E4D}">
      <dgm:prSet custT="1"/>
      <dgm:spPr/>
      <dgm:t>
        <a:bodyPr/>
        <a:lstStyle/>
        <a:p>
          <a:r>
            <a:rPr lang="pl-PL" sz="2400" b="1"/>
            <a:t>Ustalenie „jak ukarać winnego”</a:t>
          </a:r>
          <a:endParaRPr lang="en-US" sz="2400" b="1"/>
        </a:p>
      </dgm:t>
    </dgm:pt>
    <dgm:pt modelId="{E84A0982-9E91-480B-BA1A-B1AB55871D0A}" type="parTrans" cxnId="{47CB11F5-C957-4128-A783-2244898F4D2D}">
      <dgm:prSet/>
      <dgm:spPr/>
      <dgm:t>
        <a:bodyPr/>
        <a:lstStyle/>
        <a:p>
          <a:endParaRPr lang="en-US" sz="2400" b="1"/>
        </a:p>
      </dgm:t>
    </dgm:pt>
    <dgm:pt modelId="{99FCD79C-D411-4C03-B6BC-730D8444FEBD}" type="sibTrans" cxnId="{47CB11F5-C957-4128-A783-2244898F4D2D}">
      <dgm:prSet/>
      <dgm:spPr/>
      <dgm:t>
        <a:bodyPr/>
        <a:lstStyle/>
        <a:p>
          <a:endParaRPr lang="en-US" sz="2400" b="1"/>
        </a:p>
      </dgm:t>
    </dgm:pt>
    <dgm:pt modelId="{E5E93FD5-DE7D-4D68-BAAC-CC4CF5E3B131}" type="pres">
      <dgm:prSet presAssocID="{16AFC85C-02D6-4A34-AEF3-F4FE5B5FB6C4}" presName="root" presStyleCnt="0">
        <dgm:presLayoutVars>
          <dgm:dir/>
          <dgm:resizeHandles val="exact"/>
        </dgm:presLayoutVars>
      </dgm:prSet>
      <dgm:spPr/>
    </dgm:pt>
    <dgm:pt modelId="{827C7DC0-D1C9-47C3-8A5D-2678352EED0A}" type="pres">
      <dgm:prSet presAssocID="{6E641276-09EA-4B18-97CA-6CA5EBF53459}" presName="compNode" presStyleCnt="0"/>
      <dgm:spPr/>
    </dgm:pt>
    <dgm:pt modelId="{8D561F75-6A58-484A-96CD-E5809EECF85C}" type="pres">
      <dgm:prSet presAssocID="{6E641276-09EA-4B18-97CA-6CA5EBF5345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1DC8C447-A991-4ECE-96F4-AFE4CBC8E842}" type="pres">
      <dgm:prSet presAssocID="{6E641276-09EA-4B18-97CA-6CA5EBF53459}" presName="spaceRect" presStyleCnt="0"/>
      <dgm:spPr/>
    </dgm:pt>
    <dgm:pt modelId="{3251A8E2-6213-48F2-8A36-0650FACC8FA7}" type="pres">
      <dgm:prSet presAssocID="{6E641276-09EA-4B18-97CA-6CA5EBF53459}" presName="textRect" presStyleLbl="revTx" presStyleIdx="0" presStyleCnt="3">
        <dgm:presLayoutVars>
          <dgm:chMax val="1"/>
          <dgm:chPref val="1"/>
        </dgm:presLayoutVars>
      </dgm:prSet>
      <dgm:spPr/>
    </dgm:pt>
    <dgm:pt modelId="{65DDB4B9-99E0-409B-9352-CD11BB3252FD}" type="pres">
      <dgm:prSet presAssocID="{E34148B0-507F-4C4E-9ACC-FFC924CD3AE6}" presName="sibTrans" presStyleCnt="0"/>
      <dgm:spPr/>
    </dgm:pt>
    <dgm:pt modelId="{6F920A09-CAEF-4C0B-A420-D49AEE0C90F6}" type="pres">
      <dgm:prSet presAssocID="{DC755A33-C793-4212-8AE1-9AC18D2D6A11}" presName="compNode" presStyleCnt="0"/>
      <dgm:spPr/>
    </dgm:pt>
    <dgm:pt modelId="{CAAFA24B-FFA4-4774-BB73-27B7BD37F8B0}" type="pres">
      <dgm:prSet presAssocID="{DC755A33-C793-4212-8AE1-9AC18D2D6A1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jerwerki"/>
        </a:ext>
      </dgm:extLst>
    </dgm:pt>
    <dgm:pt modelId="{4E1B1F79-6609-4C46-A24F-288839500591}" type="pres">
      <dgm:prSet presAssocID="{DC755A33-C793-4212-8AE1-9AC18D2D6A11}" presName="spaceRect" presStyleCnt="0"/>
      <dgm:spPr/>
    </dgm:pt>
    <dgm:pt modelId="{2445C247-A465-41E0-9CD7-23B302DEC51A}" type="pres">
      <dgm:prSet presAssocID="{DC755A33-C793-4212-8AE1-9AC18D2D6A11}" presName="textRect" presStyleLbl="revTx" presStyleIdx="1" presStyleCnt="3">
        <dgm:presLayoutVars>
          <dgm:chMax val="1"/>
          <dgm:chPref val="1"/>
        </dgm:presLayoutVars>
      </dgm:prSet>
      <dgm:spPr/>
    </dgm:pt>
    <dgm:pt modelId="{CCE998EE-DC59-4F64-B0C5-5325BC16E511}" type="pres">
      <dgm:prSet presAssocID="{083142A6-C2EB-4948-8CC1-EC68D102FEA1}" presName="sibTrans" presStyleCnt="0"/>
      <dgm:spPr/>
    </dgm:pt>
    <dgm:pt modelId="{7D9754C3-F134-4077-9F46-B79D297BBA46}" type="pres">
      <dgm:prSet presAssocID="{203C6A86-5DFF-439D-BDEE-F4A8FE2A7E4D}" presName="compNode" presStyleCnt="0"/>
      <dgm:spPr/>
    </dgm:pt>
    <dgm:pt modelId="{399B44E8-975B-433E-A3E2-7E806EAFE0A0}" type="pres">
      <dgm:prSet presAssocID="{203C6A86-5DFF-439D-BDEE-F4A8FE2A7E4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B97E8410-5A89-474D-B953-F811BAA168AE}" type="pres">
      <dgm:prSet presAssocID="{203C6A86-5DFF-439D-BDEE-F4A8FE2A7E4D}" presName="spaceRect" presStyleCnt="0"/>
      <dgm:spPr/>
    </dgm:pt>
    <dgm:pt modelId="{8B774F75-9F29-4857-B52B-682CD056A1BD}" type="pres">
      <dgm:prSet presAssocID="{203C6A86-5DFF-439D-BDEE-F4A8FE2A7E4D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C67D4F08-CA30-4C3A-98CF-7C01B0DF4FA2}" type="presOf" srcId="{16AFC85C-02D6-4A34-AEF3-F4FE5B5FB6C4}" destId="{E5E93FD5-DE7D-4D68-BAAC-CC4CF5E3B131}" srcOrd="0" destOrd="0" presId="urn:microsoft.com/office/officeart/2018/2/layout/IconLabelList"/>
    <dgm:cxn modelId="{48EB1F1F-0454-4902-B99B-F51FA1C5943D}" type="presOf" srcId="{6E641276-09EA-4B18-97CA-6CA5EBF53459}" destId="{3251A8E2-6213-48F2-8A36-0650FACC8FA7}" srcOrd="0" destOrd="0" presId="urn:microsoft.com/office/officeart/2018/2/layout/IconLabelList"/>
    <dgm:cxn modelId="{05358461-23CE-4B5E-B3A7-8CAD7B885ED1}" type="presOf" srcId="{203C6A86-5DFF-439D-BDEE-F4A8FE2A7E4D}" destId="{8B774F75-9F29-4857-B52B-682CD056A1BD}" srcOrd="0" destOrd="0" presId="urn:microsoft.com/office/officeart/2018/2/layout/IconLabelList"/>
    <dgm:cxn modelId="{5C181E59-D45B-4BB6-A69C-4DAD1705456F}" type="presOf" srcId="{DC755A33-C793-4212-8AE1-9AC18D2D6A11}" destId="{2445C247-A465-41E0-9CD7-23B302DEC51A}" srcOrd="0" destOrd="0" presId="urn:microsoft.com/office/officeart/2018/2/layout/IconLabelList"/>
    <dgm:cxn modelId="{AB51D3A2-D970-4D6B-949D-E794D0559404}" srcId="{16AFC85C-02D6-4A34-AEF3-F4FE5B5FB6C4}" destId="{6E641276-09EA-4B18-97CA-6CA5EBF53459}" srcOrd="0" destOrd="0" parTransId="{B0BD0DA3-04C3-41D1-86D3-D710C40D2A9E}" sibTransId="{E34148B0-507F-4C4E-9ACC-FFC924CD3AE6}"/>
    <dgm:cxn modelId="{A17C45EA-5897-48BA-ACFF-D04DC3908814}" srcId="{16AFC85C-02D6-4A34-AEF3-F4FE5B5FB6C4}" destId="{DC755A33-C793-4212-8AE1-9AC18D2D6A11}" srcOrd="1" destOrd="0" parTransId="{28A64512-023D-46B2-9B2E-9276B29BC248}" sibTransId="{083142A6-C2EB-4948-8CC1-EC68D102FEA1}"/>
    <dgm:cxn modelId="{47CB11F5-C957-4128-A783-2244898F4D2D}" srcId="{16AFC85C-02D6-4A34-AEF3-F4FE5B5FB6C4}" destId="{203C6A86-5DFF-439D-BDEE-F4A8FE2A7E4D}" srcOrd="2" destOrd="0" parTransId="{E84A0982-9E91-480B-BA1A-B1AB55871D0A}" sibTransId="{99FCD79C-D411-4C03-B6BC-730D8444FEBD}"/>
    <dgm:cxn modelId="{BCE96279-99FD-4502-9972-D04A5ED0AC84}" type="presParOf" srcId="{E5E93FD5-DE7D-4D68-BAAC-CC4CF5E3B131}" destId="{827C7DC0-D1C9-47C3-8A5D-2678352EED0A}" srcOrd="0" destOrd="0" presId="urn:microsoft.com/office/officeart/2018/2/layout/IconLabelList"/>
    <dgm:cxn modelId="{C2519C59-A7AE-4629-88B0-907223330487}" type="presParOf" srcId="{827C7DC0-D1C9-47C3-8A5D-2678352EED0A}" destId="{8D561F75-6A58-484A-96CD-E5809EECF85C}" srcOrd="0" destOrd="0" presId="urn:microsoft.com/office/officeart/2018/2/layout/IconLabelList"/>
    <dgm:cxn modelId="{747A793C-77AD-4A4D-9938-59F965EB1B68}" type="presParOf" srcId="{827C7DC0-D1C9-47C3-8A5D-2678352EED0A}" destId="{1DC8C447-A991-4ECE-96F4-AFE4CBC8E842}" srcOrd="1" destOrd="0" presId="urn:microsoft.com/office/officeart/2018/2/layout/IconLabelList"/>
    <dgm:cxn modelId="{5A815694-8B66-49B3-862B-1E0285B24DD1}" type="presParOf" srcId="{827C7DC0-D1C9-47C3-8A5D-2678352EED0A}" destId="{3251A8E2-6213-48F2-8A36-0650FACC8FA7}" srcOrd="2" destOrd="0" presId="urn:microsoft.com/office/officeart/2018/2/layout/IconLabelList"/>
    <dgm:cxn modelId="{F5CFD38B-1411-49F9-8047-2C68D2FED755}" type="presParOf" srcId="{E5E93FD5-DE7D-4D68-BAAC-CC4CF5E3B131}" destId="{65DDB4B9-99E0-409B-9352-CD11BB3252FD}" srcOrd="1" destOrd="0" presId="urn:microsoft.com/office/officeart/2018/2/layout/IconLabelList"/>
    <dgm:cxn modelId="{B6297F7A-68F7-430C-97E0-6BF30749B259}" type="presParOf" srcId="{E5E93FD5-DE7D-4D68-BAAC-CC4CF5E3B131}" destId="{6F920A09-CAEF-4C0B-A420-D49AEE0C90F6}" srcOrd="2" destOrd="0" presId="urn:microsoft.com/office/officeart/2018/2/layout/IconLabelList"/>
    <dgm:cxn modelId="{48F9A921-546F-44AC-B235-5D7FED220227}" type="presParOf" srcId="{6F920A09-CAEF-4C0B-A420-D49AEE0C90F6}" destId="{CAAFA24B-FFA4-4774-BB73-27B7BD37F8B0}" srcOrd="0" destOrd="0" presId="urn:microsoft.com/office/officeart/2018/2/layout/IconLabelList"/>
    <dgm:cxn modelId="{E9E6DE23-6074-4603-93F3-8C2A786602AD}" type="presParOf" srcId="{6F920A09-CAEF-4C0B-A420-D49AEE0C90F6}" destId="{4E1B1F79-6609-4C46-A24F-288839500591}" srcOrd="1" destOrd="0" presId="urn:microsoft.com/office/officeart/2018/2/layout/IconLabelList"/>
    <dgm:cxn modelId="{3FACF16A-4B01-4AC7-B0B4-451C132852FC}" type="presParOf" srcId="{6F920A09-CAEF-4C0B-A420-D49AEE0C90F6}" destId="{2445C247-A465-41E0-9CD7-23B302DEC51A}" srcOrd="2" destOrd="0" presId="urn:microsoft.com/office/officeart/2018/2/layout/IconLabelList"/>
    <dgm:cxn modelId="{6361264A-C639-45B8-8ABF-CDC127861D39}" type="presParOf" srcId="{E5E93FD5-DE7D-4D68-BAAC-CC4CF5E3B131}" destId="{CCE998EE-DC59-4F64-B0C5-5325BC16E511}" srcOrd="3" destOrd="0" presId="urn:microsoft.com/office/officeart/2018/2/layout/IconLabelList"/>
    <dgm:cxn modelId="{811470C9-27BC-4B07-87BD-0E141E3D9209}" type="presParOf" srcId="{E5E93FD5-DE7D-4D68-BAAC-CC4CF5E3B131}" destId="{7D9754C3-F134-4077-9F46-B79D297BBA46}" srcOrd="4" destOrd="0" presId="urn:microsoft.com/office/officeart/2018/2/layout/IconLabelList"/>
    <dgm:cxn modelId="{95E9ADD3-E948-4CB4-9787-82D791C9D65B}" type="presParOf" srcId="{7D9754C3-F134-4077-9F46-B79D297BBA46}" destId="{399B44E8-975B-433E-A3E2-7E806EAFE0A0}" srcOrd="0" destOrd="0" presId="urn:microsoft.com/office/officeart/2018/2/layout/IconLabelList"/>
    <dgm:cxn modelId="{B3A0EDBA-0C14-4D21-A250-4B6D3DBEEF64}" type="presParOf" srcId="{7D9754C3-F134-4077-9F46-B79D297BBA46}" destId="{B97E8410-5A89-474D-B953-F811BAA168AE}" srcOrd="1" destOrd="0" presId="urn:microsoft.com/office/officeart/2018/2/layout/IconLabelList"/>
    <dgm:cxn modelId="{69107159-A316-403F-8CDC-2186B3CAA43E}" type="presParOf" srcId="{7D9754C3-F134-4077-9F46-B79D297BBA46}" destId="{8B774F75-9F29-4857-B52B-682CD056A1BD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9B415C-E6B4-4EEF-B039-836D02F4690B}">
      <dsp:nvSpPr>
        <dsp:cNvPr id="0" name=""/>
        <dsp:cNvSpPr/>
      </dsp:nvSpPr>
      <dsp:spPr>
        <a:xfrm>
          <a:off x="2824155" y="2870265"/>
          <a:ext cx="1892359" cy="189235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chemeClr val="tx1"/>
              </a:solidFill>
            </a:rPr>
            <a:t>ALTERNA-</a:t>
          </a:r>
          <a:br>
            <a:rPr lang="pl-PL" sz="1800" b="1" kern="1200" dirty="0">
              <a:solidFill>
                <a:schemeClr val="tx1"/>
              </a:solidFill>
            </a:rPr>
          </a:br>
          <a:r>
            <a:rPr lang="pl-PL" sz="1800" b="1" kern="1200" dirty="0">
              <a:solidFill>
                <a:schemeClr val="tx1"/>
              </a:solidFill>
            </a:rPr>
            <a:t>TYWNE</a:t>
          </a:r>
        </a:p>
      </dsp:txBody>
      <dsp:txXfrm>
        <a:off x="3101285" y="3147395"/>
        <a:ext cx="1338099" cy="1338099"/>
      </dsp:txXfrm>
    </dsp:sp>
    <dsp:sp modelId="{F4C68407-2668-4613-ADB6-9B5A0BF5CD0C}">
      <dsp:nvSpPr>
        <dsp:cNvPr id="0" name=""/>
        <dsp:cNvSpPr/>
      </dsp:nvSpPr>
      <dsp:spPr>
        <a:xfrm rot="16200000">
          <a:off x="3296985" y="2374329"/>
          <a:ext cx="946700" cy="45171"/>
        </a:xfrm>
        <a:custGeom>
          <a:avLst/>
          <a:gdLst/>
          <a:ahLst/>
          <a:cxnLst/>
          <a:rect l="0" t="0" r="0" b="0"/>
          <a:pathLst>
            <a:path>
              <a:moveTo>
                <a:pt x="0" y="22585"/>
              </a:moveTo>
              <a:lnTo>
                <a:pt x="946700" y="2258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>
            <a:solidFill>
              <a:schemeClr val="tx1"/>
            </a:solidFill>
          </a:endParaRPr>
        </a:p>
      </dsp:txBody>
      <dsp:txXfrm>
        <a:off x="3746667" y="2373247"/>
        <a:ext cx="47335" cy="47335"/>
      </dsp:txXfrm>
    </dsp:sp>
    <dsp:sp modelId="{5A2E059E-A992-446C-82E1-B27B0FBB6063}">
      <dsp:nvSpPr>
        <dsp:cNvPr id="0" name=""/>
        <dsp:cNvSpPr/>
      </dsp:nvSpPr>
      <dsp:spPr>
        <a:xfrm>
          <a:off x="2824155" y="31205"/>
          <a:ext cx="1892359" cy="189235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chemeClr val="tx1"/>
              </a:solidFill>
            </a:rPr>
            <a:t>ADDITIONAL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chemeClr val="tx1"/>
              </a:solidFill>
            </a:rPr>
            <a:t>dodatkowe</a:t>
          </a:r>
        </a:p>
      </dsp:txBody>
      <dsp:txXfrm>
        <a:off x="3101285" y="308335"/>
        <a:ext cx="1338099" cy="1338099"/>
      </dsp:txXfrm>
    </dsp:sp>
    <dsp:sp modelId="{0BEDCBD4-BF9D-42CF-8640-779558808DC6}">
      <dsp:nvSpPr>
        <dsp:cNvPr id="0" name=""/>
        <dsp:cNvSpPr/>
      </dsp:nvSpPr>
      <dsp:spPr>
        <a:xfrm rot="19285714">
          <a:off x="4406818" y="2908796"/>
          <a:ext cx="946700" cy="45171"/>
        </a:xfrm>
        <a:custGeom>
          <a:avLst/>
          <a:gdLst/>
          <a:ahLst/>
          <a:cxnLst/>
          <a:rect l="0" t="0" r="0" b="0"/>
          <a:pathLst>
            <a:path>
              <a:moveTo>
                <a:pt x="0" y="22585"/>
              </a:moveTo>
              <a:lnTo>
                <a:pt x="946700" y="2258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>
            <a:solidFill>
              <a:schemeClr val="tx1"/>
            </a:solidFill>
          </a:endParaRPr>
        </a:p>
      </dsp:txBody>
      <dsp:txXfrm>
        <a:off x="4856501" y="2907714"/>
        <a:ext cx="47335" cy="47335"/>
      </dsp:txXfrm>
    </dsp:sp>
    <dsp:sp modelId="{D3C77F34-D185-48F8-8AA3-280EBE07974C}">
      <dsp:nvSpPr>
        <dsp:cNvPr id="0" name=""/>
        <dsp:cNvSpPr/>
      </dsp:nvSpPr>
      <dsp:spPr>
        <a:xfrm>
          <a:off x="5043822" y="1100140"/>
          <a:ext cx="1892359" cy="189235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chemeClr val="tx1"/>
              </a:solidFill>
            </a:rPr>
            <a:t>APPROPIATE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chemeClr val="tx1"/>
              </a:solidFill>
            </a:rPr>
            <a:t>odpowiednie</a:t>
          </a:r>
          <a:endParaRPr lang="pl-PL" sz="1800" kern="1200" dirty="0">
            <a:solidFill>
              <a:schemeClr val="tx1"/>
            </a:solidFill>
          </a:endParaRPr>
        </a:p>
      </dsp:txBody>
      <dsp:txXfrm>
        <a:off x="5320952" y="1377270"/>
        <a:ext cx="1338099" cy="1338099"/>
      </dsp:txXfrm>
    </dsp:sp>
    <dsp:sp modelId="{EDE94FFB-17B9-4686-A88D-A51922DB0183}">
      <dsp:nvSpPr>
        <dsp:cNvPr id="0" name=""/>
        <dsp:cNvSpPr/>
      </dsp:nvSpPr>
      <dsp:spPr>
        <a:xfrm rot="771429">
          <a:off x="4680924" y="4109733"/>
          <a:ext cx="946700" cy="45171"/>
        </a:xfrm>
        <a:custGeom>
          <a:avLst/>
          <a:gdLst/>
          <a:ahLst/>
          <a:cxnLst/>
          <a:rect l="0" t="0" r="0" b="0"/>
          <a:pathLst>
            <a:path>
              <a:moveTo>
                <a:pt x="0" y="22585"/>
              </a:moveTo>
              <a:lnTo>
                <a:pt x="946700" y="2258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>
            <a:solidFill>
              <a:schemeClr val="tx1"/>
            </a:solidFill>
          </a:endParaRPr>
        </a:p>
      </dsp:txBody>
      <dsp:txXfrm>
        <a:off x="5130607" y="4108652"/>
        <a:ext cx="47335" cy="47335"/>
      </dsp:txXfrm>
    </dsp:sp>
    <dsp:sp modelId="{4046E90B-EB84-4382-AC2A-C0CF21A4C23A}">
      <dsp:nvSpPr>
        <dsp:cNvPr id="0" name=""/>
        <dsp:cNvSpPr/>
      </dsp:nvSpPr>
      <dsp:spPr>
        <a:xfrm>
          <a:off x="5592034" y="3502015"/>
          <a:ext cx="1892359" cy="189235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>
              <a:solidFill>
                <a:schemeClr val="tx1"/>
              </a:solidFill>
            </a:rPr>
            <a:t>EFFICIENT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>
              <a:solidFill>
                <a:schemeClr val="tx1"/>
              </a:solidFill>
            </a:rPr>
            <a:t>skuteczne</a:t>
          </a:r>
        </a:p>
      </dsp:txBody>
      <dsp:txXfrm>
        <a:off x="5869164" y="3779145"/>
        <a:ext cx="1338099" cy="1338099"/>
      </dsp:txXfrm>
    </dsp:sp>
    <dsp:sp modelId="{6644E56C-1C28-49A1-BE68-C0C7409FA92F}">
      <dsp:nvSpPr>
        <dsp:cNvPr id="0" name=""/>
        <dsp:cNvSpPr/>
      </dsp:nvSpPr>
      <dsp:spPr>
        <a:xfrm rot="3857143">
          <a:off x="3912896" y="5072810"/>
          <a:ext cx="946700" cy="45171"/>
        </a:xfrm>
        <a:custGeom>
          <a:avLst/>
          <a:gdLst/>
          <a:ahLst/>
          <a:cxnLst/>
          <a:rect l="0" t="0" r="0" b="0"/>
          <a:pathLst>
            <a:path>
              <a:moveTo>
                <a:pt x="0" y="22585"/>
              </a:moveTo>
              <a:lnTo>
                <a:pt x="946700" y="2258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>
            <a:solidFill>
              <a:schemeClr val="tx1"/>
            </a:solidFill>
          </a:endParaRPr>
        </a:p>
      </dsp:txBody>
      <dsp:txXfrm>
        <a:off x="4362578" y="5071729"/>
        <a:ext cx="47335" cy="47335"/>
      </dsp:txXfrm>
    </dsp:sp>
    <dsp:sp modelId="{466C4F21-8349-44EF-9738-6228368C9498}">
      <dsp:nvSpPr>
        <dsp:cNvPr id="0" name=""/>
        <dsp:cNvSpPr/>
      </dsp:nvSpPr>
      <dsp:spPr>
        <a:xfrm>
          <a:off x="4055977" y="5428169"/>
          <a:ext cx="1892359" cy="189235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>
              <a:solidFill>
                <a:schemeClr val="tx1"/>
              </a:solidFill>
            </a:rPr>
            <a:t>BETTER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>
              <a:solidFill>
                <a:schemeClr val="tx1"/>
              </a:solidFill>
            </a:rPr>
            <a:t>lepsze</a:t>
          </a:r>
          <a:endParaRPr lang="pl-PL" sz="1800" kern="1200">
            <a:solidFill>
              <a:schemeClr val="tx1"/>
            </a:solidFill>
          </a:endParaRPr>
        </a:p>
      </dsp:txBody>
      <dsp:txXfrm>
        <a:off x="4333107" y="5705299"/>
        <a:ext cx="1338099" cy="1338099"/>
      </dsp:txXfrm>
    </dsp:sp>
    <dsp:sp modelId="{7805F430-2064-45A2-8812-836FDEC74F50}">
      <dsp:nvSpPr>
        <dsp:cNvPr id="0" name=""/>
        <dsp:cNvSpPr/>
      </dsp:nvSpPr>
      <dsp:spPr>
        <a:xfrm rot="6942857">
          <a:off x="2681074" y="5072810"/>
          <a:ext cx="946700" cy="45171"/>
        </a:xfrm>
        <a:custGeom>
          <a:avLst/>
          <a:gdLst/>
          <a:ahLst/>
          <a:cxnLst/>
          <a:rect l="0" t="0" r="0" b="0"/>
          <a:pathLst>
            <a:path>
              <a:moveTo>
                <a:pt x="0" y="22585"/>
              </a:moveTo>
              <a:lnTo>
                <a:pt x="946700" y="2258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>
            <a:solidFill>
              <a:schemeClr val="tx1"/>
            </a:solidFill>
          </a:endParaRPr>
        </a:p>
      </dsp:txBody>
      <dsp:txXfrm rot="10800000">
        <a:off x="3130757" y="5071729"/>
        <a:ext cx="47335" cy="47335"/>
      </dsp:txXfrm>
    </dsp:sp>
    <dsp:sp modelId="{D87DF090-485C-4C29-94F6-84212ACA14B9}">
      <dsp:nvSpPr>
        <dsp:cNvPr id="0" name=""/>
        <dsp:cNvSpPr/>
      </dsp:nvSpPr>
      <dsp:spPr>
        <a:xfrm>
          <a:off x="1592334" y="5428169"/>
          <a:ext cx="1892359" cy="189235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chemeClr val="tx1"/>
              </a:solidFill>
            </a:rPr>
            <a:t>COMPLEMENTARY uzupełniające</a:t>
          </a:r>
        </a:p>
      </dsp:txBody>
      <dsp:txXfrm>
        <a:off x="1869464" y="5705299"/>
        <a:ext cx="1338099" cy="1338099"/>
      </dsp:txXfrm>
    </dsp:sp>
    <dsp:sp modelId="{EB58E325-A7C5-4E21-9496-F5D66FCD55DE}">
      <dsp:nvSpPr>
        <dsp:cNvPr id="0" name=""/>
        <dsp:cNvSpPr/>
      </dsp:nvSpPr>
      <dsp:spPr>
        <a:xfrm rot="10028571">
          <a:off x="1913046" y="4109733"/>
          <a:ext cx="946700" cy="45171"/>
        </a:xfrm>
        <a:custGeom>
          <a:avLst/>
          <a:gdLst/>
          <a:ahLst/>
          <a:cxnLst/>
          <a:rect l="0" t="0" r="0" b="0"/>
          <a:pathLst>
            <a:path>
              <a:moveTo>
                <a:pt x="0" y="22585"/>
              </a:moveTo>
              <a:lnTo>
                <a:pt x="946700" y="2258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>
            <a:solidFill>
              <a:schemeClr val="tx1"/>
            </a:solidFill>
          </a:endParaRPr>
        </a:p>
      </dsp:txBody>
      <dsp:txXfrm rot="10800000">
        <a:off x="2362728" y="4108652"/>
        <a:ext cx="47335" cy="47335"/>
      </dsp:txXfrm>
    </dsp:sp>
    <dsp:sp modelId="{9CAED373-BAE0-418E-A245-03253B9DD729}">
      <dsp:nvSpPr>
        <dsp:cNvPr id="0" name=""/>
        <dsp:cNvSpPr/>
      </dsp:nvSpPr>
      <dsp:spPr>
        <a:xfrm>
          <a:off x="56277" y="3502015"/>
          <a:ext cx="1892359" cy="189235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>
              <a:solidFill>
                <a:schemeClr val="tx1"/>
              </a:solidFill>
            </a:rPr>
            <a:t>ASSISTED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>
              <a:solidFill>
                <a:schemeClr val="tx1"/>
              </a:solidFill>
            </a:rPr>
            <a:t>asystowane</a:t>
          </a:r>
        </a:p>
      </dsp:txBody>
      <dsp:txXfrm>
        <a:off x="333407" y="3779145"/>
        <a:ext cx="1338099" cy="1338099"/>
      </dsp:txXfrm>
    </dsp:sp>
    <dsp:sp modelId="{59519139-C2C1-47E8-9C12-40C0E71401B5}">
      <dsp:nvSpPr>
        <dsp:cNvPr id="0" name=""/>
        <dsp:cNvSpPr/>
      </dsp:nvSpPr>
      <dsp:spPr>
        <a:xfrm rot="13114286">
          <a:off x="2187152" y="2908796"/>
          <a:ext cx="946700" cy="45171"/>
        </a:xfrm>
        <a:custGeom>
          <a:avLst/>
          <a:gdLst/>
          <a:ahLst/>
          <a:cxnLst/>
          <a:rect l="0" t="0" r="0" b="0"/>
          <a:pathLst>
            <a:path>
              <a:moveTo>
                <a:pt x="0" y="22585"/>
              </a:moveTo>
              <a:lnTo>
                <a:pt x="946700" y="22585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>
            <a:solidFill>
              <a:schemeClr val="tx1"/>
            </a:solidFill>
          </a:endParaRPr>
        </a:p>
      </dsp:txBody>
      <dsp:txXfrm rot="10800000">
        <a:off x="2636834" y="2907714"/>
        <a:ext cx="47335" cy="47335"/>
      </dsp:txXfrm>
    </dsp:sp>
    <dsp:sp modelId="{379DA0A7-47DE-4044-A6F5-7B51D61205F8}">
      <dsp:nvSpPr>
        <dsp:cNvPr id="0" name=""/>
        <dsp:cNvSpPr/>
      </dsp:nvSpPr>
      <dsp:spPr>
        <a:xfrm>
          <a:off x="604489" y="1100140"/>
          <a:ext cx="1892359" cy="189235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>
              <a:solidFill>
                <a:schemeClr val="tx1"/>
              </a:solidFill>
            </a:rPr>
            <a:t>AMICABLE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>
              <a:solidFill>
                <a:schemeClr val="tx1"/>
              </a:solidFill>
            </a:rPr>
            <a:t>pojednawcze</a:t>
          </a:r>
        </a:p>
      </dsp:txBody>
      <dsp:txXfrm>
        <a:off x="881619" y="1377270"/>
        <a:ext cx="1338099" cy="13380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561F75-6A58-484A-96CD-E5809EECF85C}">
      <dsp:nvSpPr>
        <dsp:cNvPr id="0" name=""/>
        <dsp:cNvSpPr/>
      </dsp:nvSpPr>
      <dsp:spPr>
        <a:xfrm>
          <a:off x="1094766" y="1495810"/>
          <a:ext cx="1279863" cy="127986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51A8E2-6213-48F2-8A36-0650FACC8FA7}">
      <dsp:nvSpPr>
        <dsp:cNvPr id="0" name=""/>
        <dsp:cNvSpPr/>
      </dsp:nvSpPr>
      <dsp:spPr>
        <a:xfrm>
          <a:off x="312627" y="3180321"/>
          <a:ext cx="2844141" cy="101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Przeprowadzenie śledztwa i wyjaśnienie „co się stało” </a:t>
          </a:r>
          <a:endParaRPr lang="en-US" sz="2400" b="1" kern="1200" dirty="0"/>
        </a:p>
      </dsp:txBody>
      <dsp:txXfrm>
        <a:off x="312627" y="3180321"/>
        <a:ext cx="2844141" cy="1012500"/>
      </dsp:txXfrm>
    </dsp:sp>
    <dsp:sp modelId="{CAAFA24B-FFA4-4774-BB73-27B7BD37F8B0}">
      <dsp:nvSpPr>
        <dsp:cNvPr id="0" name=""/>
        <dsp:cNvSpPr/>
      </dsp:nvSpPr>
      <dsp:spPr>
        <a:xfrm>
          <a:off x="4436632" y="1495810"/>
          <a:ext cx="1279863" cy="127986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45C247-A465-41E0-9CD7-23B302DEC51A}">
      <dsp:nvSpPr>
        <dsp:cNvPr id="0" name=""/>
        <dsp:cNvSpPr/>
      </dsp:nvSpPr>
      <dsp:spPr>
        <a:xfrm>
          <a:off x="3654493" y="3180321"/>
          <a:ext cx="2844141" cy="101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/>
            <a:t>Ustalenie „kto zaczął” </a:t>
          </a:r>
          <a:endParaRPr lang="en-US" sz="2400" b="1" kern="1200" dirty="0"/>
        </a:p>
      </dsp:txBody>
      <dsp:txXfrm>
        <a:off x="3654493" y="3180321"/>
        <a:ext cx="2844141" cy="1012500"/>
      </dsp:txXfrm>
    </dsp:sp>
    <dsp:sp modelId="{399B44E8-975B-433E-A3E2-7E806EAFE0A0}">
      <dsp:nvSpPr>
        <dsp:cNvPr id="0" name=""/>
        <dsp:cNvSpPr/>
      </dsp:nvSpPr>
      <dsp:spPr>
        <a:xfrm>
          <a:off x="7778497" y="1495810"/>
          <a:ext cx="1279863" cy="127986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774F75-9F29-4857-B52B-682CD056A1BD}">
      <dsp:nvSpPr>
        <dsp:cNvPr id="0" name=""/>
        <dsp:cNvSpPr/>
      </dsp:nvSpPr>
      <dsp:spPr>
        <a:xfrm>
          <a:off x="6996359" y="3180321"/>
          <a:ext cx="2844141" cy="101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/>
            <a:t>Ustalenie „jak ukarać winnego”</a:t>
          </a:r>
          <a:endParaRPr lang="en-US" sz="2400" b="1" kern="1200"/>
        </a:p>
      </dsp:txBody>
      <dsp:txXfrm>
        <a:off x="6996359" y="3180321"/>
        <a:ext cx="2844141" cy="1012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20.08.2025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20.08.2025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20.08.2025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540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20.08.2025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20.08.2025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  <p:sldLayoutId id="2147483741" r:id="rId11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5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3568BE-245E-449B-9BA3-0D02E7BF7E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/>
              <a:t>MEDIATOR SZKOLNY</a:t>
            </a:r>
            <a:br>
              <a:rPr lang="pl-PL" dirty="0"/>
            </a:br>
            <a:br>
              <a:rPr lang="pl-PL" dirty="0"/>
            </a:br>
            <a:r>
              <a:rPr lang="pl-PL"/>
              <a:t>Moduł 2: </a:t>
            </a:r>
            <a:r>
              <a:rPr lang="pl-PL" dirty="0"/>
              <a:t>ADR – procedury rozwiązywania konfliktów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C2F625A-2277-4F6D-95F0-91B1E04866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pl-PL" dirty="0"/>
          </a:p>
          <a:p>
            <a:pPr algn="r"/>
            <a:r>
              <a:rPr lang="pl-PL" sz="2000" b="0" dirty="0"/>
              <a:t>dr Katarzyna Kobielska</a:t>
            </a:r>
          </a:p>
        </p:txBody>
      </p:sp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968" dirty="0"/>
              <a:t>Negocjacje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0101" y="1763924"/>
            <a:ext cx="9071610" cy="527030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sz="3307" dirty="0"/>
              <a:t>	</a:t>
            </a:r>
            <a:r>
              <a:rPr lang="pl-PL" sz="2800" dirty="0"/>
              <a:t>Negocjacje to rodzaj </a:t>
            </a:r>
            <a:r>
              <a:rPr lang="pl-PL" sz="2800" b="1" dirty="0"/>
              <a:t>dwustronnej komunikacji </a:t>
            </a:r>
            <a:r>
              <a:rPr lang="pl-PL" sz="2800" dirty="0"/>
              <a:t>prowadzonej przez </a:t>
            </a:r>
            <a:r>
              <a:rPr lang="pl-PL" sz="2800" b="1" dirty="0"/>
              <a:t>pozostających w sporze</a:t>
            </a:r>
            <a:r>
              <a:rPr lang="pl-PL" sz="2800" dirty="0"/>
              <a:t>, mający na celu </a:t>
            </a:r>
            <a:r>
              <a:rPr lang="pl-PL" sz="2800" b="1" dirty="0"/>
              <a:t>wypracowanie porozumienia</a:t>
            </a:r>
            <a:r>
              <a:rPr lang="pl-PL" sz="2800" dirty="0"/>
              <a:t>, </a:t>
            </a:r>
            <a:r>
              <a:rPr lang="pl-PL" sz="2800" b="1" dirty="0"/>
              <a:t>możliwego do przyjęcia dla obu stron</a:t>
            </a:r>
            <a:r>
              <a:rPr lang="pl-PL" sz="2800" dirty="0"/>
              <a:t>. 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dirty="0"/>
              <a:t>	W negocjacjach strony </a:t>
            </a:r>
            <a:r>
              <a:rPr lang="pl-PL" sz="2800" b="1" dirty="0"/>
              <a:t>same próbują rozwiązać </a:t>
            </a:r>
            <a:r>
              <a:rPr lang="pl-PL" sz="2800" dirty="0"/>
              <a:t>zaistniały między nimi konflikt. 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dirty="0"/>
              <a:t>	Istotne jest rozpoznanie potrzeb drugiej strony i zaproponowanie oponentowi rozwiązania, które pozwoli mu uznać je za spełnione.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Mediacja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pl-PL" dirty="0"/>
              <a:t>	</a:t>
            </a:r>
            <a:r>
              <a:rPr lang="pl-PL" sz="2800" dirty="0"/>
              <a:t>Interwencja w negocjacje lub konflikt akceptowalnej trzeciej strony, która ma minimalną możliwość podejmowania decyzji lub w ogóle pozbawiona jest tej możliwości, która towarzyszy zaangażowanym stronom w dobrowolnym zmierzaniu do obustronnie akceptowalnego porozumienia.</a:t>
            </a:r>
          </a:p>
          <a:p>
            <a:pPr algn="r">
              <a:lnSpc>
                <a:spcPct val="100000"/>
              </a:lnSpc>
              <a:buNone/>
            </a:pPr>
            <a:r>
              <a:rPr lang="pl-PL" sz="2800" dirty="0" err="1"/>
              <a:t>Ch.W</a:t>
            </a:r>
            <a:r>
              <a:rPr lang="pl-PL" sz="2800" dirty="0"/>
              <a:t>. Moore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10101" y="347936"/>
            <a:ext cx="8640381" cy="615539"/>
          </a:xfrm>
        </p:spPr>
        <p:txBody>
          <a:bodyPr>
            <a:normAutofit/>
          </a:bodyPr>
          <a:lstStyle/>
          <a:p>
            <a:pPr algn="ctr"/>
            <a:r>
              <a:rPr lang="pl-PL" sz="3968" dirty="0"/>
              <a:t>Negocjacje a mediacje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0101" y="1763924"/>
            <a:ext cx="9071610" cy="5270308"/>
          </a:xfrm>
        </p:spPr>
        <p:txBody>
          <a:bodyPr>
            <a:normAutofit/>
          </a:bodyPr>
          <a:lstStyle/>
          <a:p>
            <a:pPr>
              <a:buNone/>
            </a:pPr>
            <a:endParaRPr lang="pl-PL" sz="3307" dirty="0"/>
          </a:p>
          <a:p>
            <a:endParaRPr lang="pl-PL" sz="3307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449909"/>
              </p:ext>
            </p:extLst>
          </p:nvPr>
        </p:nvGraphicFramePr>
        <p:xfrm>
          <a:off x="674155" y="987064"/>
          <a:ext cx="9207556" cy="60707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03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6781">
                <a:tc>
                  <a:txBody>
                    <a:bodyPr/>
                    <a:lstStyle/>
                    <a:p>
                      <a:pPr algn="ctr"/>
                      <a:r>
                        <a:rPr lang="pl-PL" sz="2200" b="1" dirty="0"/>
                        <a:t>NEGOCJACJE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b="1" dirty="0"/>
                        <a:t>MEDIACJE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7447">
                <a:tc>
                  <a:txBody>
                    <a:bodyPr/>
                    <a:lstStyle/>
                    <a:p>
                      <a:pPr algn="l"/>
                      <a:r>
                        <a:rPr lang="pl-PL" sz="2200" b="1" dirty="0"/>
                        <a:t>Komunikacja dwustronna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2200" b="1" dirty="0"/>
                        <a:t>Mediator jako bezstronny, neutralny uczestnik komunikacji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7447">
                <a:tc>
                  <a:txBody>
                    <a:bodyPr/>
                    <a:lstStyle/>
                    <a:p>
                      <a:pPr algn="l"/>
                      <a:r>
                        <a:rPr lang="pl-PL" sz="2200" b="1" dirty="0"/>
                        <a:t>Strony we własnym zakresie poszukują płaszczyzny porozumienia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2200" b="1" dirty="0"/>
                        <a:t>Mediator naprowadza na pola porozumienia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0773">
                <a:tc>
                  <a:txBody>
                    <a:bodyPr/>
                    <a:lstStyle/>
                    <a:p>
                      <a:pPr algn="l"/>
                      <a:r>
                        <a:rPr lang="pl-PL" sz="2200" b="1" dirty="0"/>
                        <a:t>Wysoka motywacja – porozumienie leży w interesie stron,</a:t>
                      </a:r>
                      <a:r>
                        <a:rPr lang="pl-PL" sz="2200" b="1" baseline="0" dirty="0"/>
                        <a:t> często występuje zależność</a:t>
                      </a:r>
                      <a:endParaRPr lang="pl-PL" sz="2200" b="1" dirty="0"/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2200" b="1" dirty="0"/>
                        <a:t>Średnia/wysoka motywacja – strony są stymulowane,</a:t>
                      </a:r>
                      <a:r>
                        <a:rPr lang="pl-PL" sz="2200" b="1" baseline="0" dirty="0"/>
                        <a:t> aby dostrzec płaszczyzny porozumienia</a:t>
                      </a:r>
                      <a:endParaRPr lang="pl-PL" sz="2200" b="1" dirty="0"/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0773">
                <a:tc>
                  <a:txBody>
                    <a:bodyPr/>
                    <a:lstStyle/>
                    <a:p>
                      <a:pPr algn="l"/>
                      <a:r>
                        <a:rPr lang="pl-PL" sz="2200" b="1" dirty="0"/>
                        <a:t>Strony przygotowują wcześniej stanowiska oraz szacują zakres ustępstw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2200" b="1" dirty="0"/>
                        <a:t>Strony są naprowadzane na odkrywanie,</a:t>
                      </a:r>
                      <a:r>
                        <a:rPr lang="pl-PL" sz="2200" b="1" baseline="0" dirty="0"/>
                        <a:t> poszukiwanie zakresu ustępstw</a:t>
                      </a:r>
                      <a:endParaRPr lang="pl-PL" sz="2200" b="1" dirty="0"/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7447">
                <a:tc>
                  <a:txBody>
                    <a:bodyPr/>
                    <a:lstStyle/>
                    <a:p>
                      <a:pPr algn="l"/>
                      <a:r>
                        <a:rPr lang="pl-PL" sz="2200" b="1" dirty="0"/>
                        <a:t>Potencjalne zagrożenie dla równowagi stron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2200" b="1" dirty="0"/>
                        <a:t>Mediator pełni rolę gwaranta zachowania równowagi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00773">
                <a:tc>
                  <a:txBody>
                    <a:bodyPr/>
                    <a:lstStyle/>
                    <a:p>
                      <a:pPr algn="l"/>
                      <a:r>
                        <a:rPr lang="pl-PL" sz="2200" b="1" dirty="0"/>
                        <a:t>Najczęściej występują w obszarze biznesu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2200" b="1" dirty="0"/>
                        <a:t>Występują w sprawach gospodarczych, ale także w cywilnych, rodzinnych, karnych…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DABB54-0312-08F6-1246-66B4D0513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101" y="683493"/>
            <a:ext cx="9071610" cy="1383167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br>
              <a:rPr lang="pl-PL" sz="3968" dirty="0"/>
            </a:br>
            <a:r>
              <a:rPr lang="pl-PL" sz="3600" dirty="0"/>
              <a:t>Facylitacja vs koncyliacja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25778C4-EC0E-8DC8-13B7-33C3771BD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1449" y="2351079"/>
            <a:ext cx="8640261" cy="440188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b="1" dirty="0">
                <a:latin typeface="Aptos Narrow" panose="020B0004020202020204" pitchFamily="34" charset="0"/>
              </a:rPr>
              <a:t>Facylitacja</a:t>
            </a:r>
            <a:r>
              <a:rPr lang="pl-PL" sz="2800" dirty="0">
                <a:latin typeface="Aptos Narrow" panose="020B0004020202020204" pitchFamily="34" charset="0"/>
              </a:rPr>
              <a:t> – trzecia strona czuwa nad bezpieczeństwem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i wyższą kulturą dialogu przy prowadzonych rozmowach (negocjacjach).  </a:t>
            </a:r>
          </a:p>
          <a:p>
            <a:pPr>
              <a:lnSpc>
                <a:spcPct val="100000"/>
              </a:lnSpc>
            </a:pPr>
            <a:r>
              <a:rPr lang="pl-PL" sz="2800" b="1" dirty="0">
                <a:latin typeface="Aptos Narrow" panose="020B0004020202020204" pitchFamily="34" charset="0"/>
              </a:rPr>
              <a:t>Koncyliacja</a:t>
            </a:r>
            <a:r>
              <a:rPr lang="pl-PL" sz="2800" dirty="0">
                <a:latin typeface="Aptos Narrow" panose="020B0004020202020204" pitchFamily="34" charset="0"/>
              </a:rPr>
              <a:t> – trzecia strona formułuje konkretne propozycje, niewiążące stanowisko w sprawie rozwiązania sporu.</a:t>
            </a:r>
          </a:p>
        </p:txBody>
      </p:sp>
    </p:spTree>
    <p:extLst>
      <p:ext uri="{BB962C8B-B14F-4D97-AF65-F5344CB8AC3E}">
        <p14:creationId xmlns:p14="http://schemas.microsoft.com/office/powerpoint/2010/main" val="1429833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Arbitraż (sądownictwo polubowne) – cechy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59630" y="1954201"/>
            <a:ext cx="8493177" cy="468315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pl-PL" dirty="0"/>
              <a:t>	</a:t>
            </a:r>
            <a:r>
              <a:rPr lang="pl-PL" sz="2800" dirty="0">
                <a:latin typeface="Aptos Narrow" panose="020B0004020202020204" pitchFamily="34" charset="0"/>
              </a:rPr>
              <a:t>Strony mogą wybrać: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konkretny sąd polubowny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mieć wpływ na skład arbitrów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sposób ich powołania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miejsce i czas postępowania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zasady rozstrzygania sporu</a:t>
            </a:r>
          </a:p>
          <a:p>
            <a:endParaRPr lang="pl-PL" dirty="0">
              <a:latin typeface="Aptos Narrow" panose="020B0004020202020204" pitchFamily="34" charset="0"/>
            </a:endParaRPr>
          </a:p>
          <a:p>
            <a:endParaRPr lang="pl-PL" sz="3307" dirty="0"/>
          </a:p>
          <a:p>
            <a:pPr marL="0" indent="0">
              <a:buNone/>
            </a:pPr>
            <a:endParaRPr lang="pl-PL" sz="3307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968" dirty="0"/>
              <a:t>Arbitraż – cechy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59630" y="1716074"/>
            <a:ext cx="8493177" cy="523878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Prosta procedura postępowania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Niższe (niż przy procedurze sądowej) i przewidywalne z góry koszty 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Jednoinstancyjność i szybkość postępowania.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Kameralna atmosfera rozpraw.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Dyskretne i poufne postępowanie uwzględniające poszanowanie interesów stron i tajemnic handlowych.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Arbiter rozumie biznes lepiej niż sędzia. Może być wybrany do sprawy adekwatnie do specjalizacji i doświadczenia.</a:t>
            </a:r>
          </a:p>
          <a:p>
            <a:pPr>
              <a:buNone/>
            </a:pPr>
            <a:endParaRPr lang="pl-PL" dirty="0"/>
          </a:p>
          <a:p>
            <a:endParaRPr lang="pl-PL" dirty="0"/>
          </a:p>
          <a:p>
            <a:endParaRPr lang="pl-PL" sz="3307" dirty="0"/>
          </a:p>
          <a:p>
            <a:endParaRPr lang="pl-PL" sz="3307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968" dirty="0"/>
              <a:t>Arbitraż a mediacje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0101" y="1763924"/>
            <a:ext cx="9071610" cy="5270308"/>
          </a:xfrm>
        </p:spPr>
        <p:txBody>
          <a:bodyPr>
            <a:normAutofit/>
          </a:bodyPr>
          <a:lstStyle/>
          <a:p>
            <a:pPr>
              <a:buNone/>
            </a:pPr>
            <a:endParaRPr lang="pl-PL" sz="3307" dirty="0"/>
          </a:p>
          <a:p>
            <a:endParaRPr lang="pl-PL" sz="3307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742128" y="2112952"/>
          <a:ext cx="9207556" cy="438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03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2519">
                <a:tc>
                  <a:txBody>
                    <a:bodyPr/>
                    <a:lstStyle/>
                    <a:p>
                      <a:pPr algn="ctr"/>
                      <a:r>
                        <a:rPr lang="pl-PL" sz="2200" b="1" dirty="0"/>
                        <a:t>ARBITRAŻ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b="1" dirty="0"/>
                        <a:t>MEDIACJE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383">
                <a:tc>
                  <a:txBody>
                    <a:bodyPr/>
                    <a:lstStyle/>
                    <a:p>
                      <a:r>
                        <a:rPr lang="pl-PL" sz="2200" b="1" dirty="0"/>
                        <a:t>Spór jest rozstrzygany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Spór jest rozwiązywany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8383">
                <a:tc>
                  <a:txBody>
                    <a:bodyPr/>
                    <a:lstStyle/>
                    <a:p>
                      <a:r>
                        <a:rPr lang="pl-PL" sz="2200" b="1" dirty="0"/>
                        <a:t>Decyduje podmiot „trzeci”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Decydują „dysponenci” sporu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8383">
                <a:tc>
                  <a:txBody>
                    <a:bodyPr/>
                    <a:lstStyle/>
                    <a:p>
                      <a:r>
                        <a:rPr lang="pl-PL" sz="2200" b="1" dirty="0"/>
                        <a:t>Arbiter rozstrzyga kto ma rację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Mediator wspomaga dialog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8383">
                <a:tc>
                  <a:txBody>
                    <a:bodyPr/>
                    <a:lstStyle/>
                    <a:p>
                      <a:r>
                        <a:rPr lang="pl-PL" sz="2200" b="1" dirty="0"/>
                        <a:t>Arbiter gwarantuje rozstrzygnięcie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Mediator</a:t>
                      </a:r>
                      <a:r>
                        <a:rPr lang="pl-PL" sz="2200" b="1" baseline="0" dirty="0"/>
                        <a:t> nie gwarantuje rozwiązania</a:t>
                      </a:r>
                      <a:endParaRPr lang="pl-PL" sz="2200" b="1" dirty="0"/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8383">
                <a:tc>
                  <a:txBody>
                    <a:bodyPr/>
                    <a:lstStyle/>
                    <a:p>
                      <a:r>
                        <a:rPr lang="pl-PL" sz="2200" b="1" dirty="0"/>
                        <a:t>Wydanie wyroku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Zawarcie ugody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0223">
                <a:tc>
                  <a:txBody>
                    <a:bodyPr/>
                    <a:lstStyle/>
                    <a:p>
                      <a:r>
                        <a:rPr lang="pl-PL" sz="2200" b="1" dirty="0"/>
                        <a:t>Zapis na sąd polubowny wyłącza właściwość sądu powszechnego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Mediacje sądowe są obwarowane terminami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8383">
                <a:tc>
                  <a:txBody>
                    <a:bodyPr/>
                    <a:lstStyle/>
                    <a:p>
                      <a:r>
                        <a:rPr lang="pl-PL" sz="2200" b="1" dirty="0"/>
                        <a:t>Wyższy koszt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Niższy koszt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Tryb </a:t>
            </a:r>
            <a:r>
              <a:rPr lang="pl-PL" sz="3600" b="1" dirty="0" err="1"/>
              <a:t>adjudykacyjny</a:t>
            </a:r>
            <a:r>
              <a:rPr lang="pl-PL" sz="3600" b="1" dirty="0"/>
              <a:t>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Tryb rozstrzygania sporów na podstawie z góry ustalonych reguł przez trzecią, bezstronną i neutralną stronę, na wybór której strony zaangażowane w spór nie mają wpływu. Wydana decyzja ma charakter władczy. Jest to najbardziej zinstytucjonalizowany i sformalizowany tryb, któremu w dużej mierze odpowiada proces sądowy.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1752" y="179437"/>
            <a:ext cx="9071610" cy="525444"/>
          </a:xfrm>
        </p:spPr>
        <p:txBody>
          <a:bodyPr>
            <a:normAutofit/>
          </a:bodyPr>
          <a:lstStyle/>
          <a:p>
            <a:r>
              <a:rPr lang="pl-PL" sz="3968" dirty="0"/>
              <a:t>Postępowanie sądowe a mediacje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0101" y="1763924"/>
            <a:ext cx="9071610" cy="5270308"/>
          </a:xfrm>
        </p:spPr>
        <p:txBody>
          <a:bodyPr>
            <a:normAutofit/>
          </a:bodyPr>
          <a:lstStyle/>
          <a:p>
            <a:pPr>
              <a:buNone/>
            </a:pPr>
            <a:endParaRPr lang="pl-PL" sz="3307" dirty="0"/>
          </a:p>
          <a:p>
            <a:endParaRPr lang="pl-PL" sz="3307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55149"/>
              </p:ext>
            </p:extLst>
          </p:nvPr>
        </p:nvGraphicFramePr>
        <p:xfrm>
          <a:off x="305346" y="680473"/>
          <a:ext cx="10081120" cy="6266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6771">
                <a:tc>
                  <a:txBody>
                    <a:bodyPr/>
                    <a:lstStyle/>
                    <a:p>
                      <a:pPr algn="ctr"/>
                      <a:r>
                        <a:rPr lang="pl-PL" sz="2200" b="1" dirty="0"/>
                        <a:t>POSTĘPOWANIE SĄDOWE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b="1" dirty="0"/>
                        <a:t>MEDIACJE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850">
                <a:tc>
                  <a:txBody>
                    <a:bodyPr/>
                    <a:lstStyle/>
                    <a:p>
                      <a:r>
                        <a:rPr lang="pl-PL" sz="2200" b="1" dirty="0"/>
                        <a:t>Spór jest rozstrzygany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Spór jest rozwiązywany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850">
                <a:tc>
                  <a:txBody>
                    <a:bodyPr/>
                    <a:lstStyle/>
                    <a:p>
                      <a:r>
                        <a:rPr lang="pl-PL" sz="2200" b="1" dirty="0"/>
                        <a:t>Sądzenie 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Pojednanie 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850">
                <a:tc>
                  <a:txBody>
                    <a:bodyPr/>
                    <a:lstStyle/>
                    <a:p>
                      <a:r>
                        <a:rPr lang="pl-PL" sz="2200" b="1" dirty="0"/>
                        <a:t>Decyduje podmiot „trzeci”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Decydują „dysponenci” sporu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850">
                <a:tc>
                  <a:txBody>
                    <a:bodyPr/>
                    <a:lstStyle/>
                    <a:p>
                      <a:r>
                        <a:rPr lang="pl-PL" sz="2200" b="1" dirty="0"/>
                        <a:t>Walka stron procesowych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Współpraca uczestników mediacji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850">
                <a:tc>
                  <a:txBody>
                    <a:bodyPr/>
                    <a:lstStyle/>
                    <a:p>
                      <a:r>
                        <a:rPr lang="pl-PL" sz="2200" b="1" dirty="0"/>
                        <a:t>Orientacja </a:t>
                      </a:r>
                      <a:r>
                        <a:rPr lang="pl-PL" sz="2200" b="1" i="1" dirty="0" err="1"/>
                        <a:t>win-lose</a:t>
                      </a:r>
                      <a:endParaRPr lang="pl-PL" sz="2200" b="1" i="1" dirty="0"/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Orientacja </a:t>
                      </a:r>
                      <a:r>
                        <a:rPr lang="pl-PL" sz="2200" b="1" i="1" dirty="0"/>
                        <a:t>win-win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0351">
                <a:tc>
                  <a:txBody>
                    <a:bodyPr/>
                    <a:lstStyle/>
                    <a:p>
                      <a:r>
                        <a:rPr lang="pl-PL" sz="2200" b="1" dirty="0"/>
                        <a:t>Nakłanianie do ugody – </a:t>
                      </a:r>
                      <a:r>
                        <a:rPr lang="pl-PL" sz="2200" b="1" dirty="0" err="1"/>
                        <a:t>wskazyw</a:t>
                      </a:r>
                      <a:r>
                        <a:rPr lang="pl-PL" sz="2200" b="1" dirty="0"/>
                        <a:t>. zalet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Wypracowanie ugody/porozumienia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r>
                        <a:rPr lang="pl-PL" sz="2200" b="1" dirty="0"/>
                        <a:t>Perspektywa retrospektywna (jak było?)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Perspektywa prospektywna (jak będzie?)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7447">
                <a:tc>
                  <a:txBody>
                    <a:bodyPr/>
                    <a:lstStyle/>
                    <a:p>
                      <a:r>
                        <a:rPr lang="pl-PL" sz="2200" b="1" dirty="0"/>
                        <a:t>Stwierdzenie zachowania jako podstawy do wymierzenia kary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Ustalenie rzeczywistych przyczyn sporu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6850">
                <a:tc>
                  <a:txBody>
                    <a:bodyPr/>
                    <a:lstStyle/>
                    <a:p>
                      <a:r>
                        <a:rPr lang="pl-PL" sz="2200" b="1" dirty="0"/>
                        <a:t>Brak elastyczności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Wysoki poziom elastyczności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7638">
                <a:tc>
                  <a:txBody>
                    <a:bodyPr/>
                    <a:lstStyle/>
                    <a:p>
                      <a:r>
                        <a:rPr lang="pl-PL" sz="2200" b="1" dirty="0"/>
                        <a:t>Destrukcyjne zarządzanie konfliktem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Konstruktywne zarządzanie konfliktem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6850">
                <a:tc>
                  <a:txBody>
                    <a:bodyPr/>
                    <a:lstStyle/>
                    <a:p>
                      <a:r>
                        <a:rPr lang="pl-PL" sz="2200" b="1" dirty="0"/>
                        <a:t>Antagonizuje i/lub pogłębia konflikt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Zbliża 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6850">
                <a:tc>
                  <a:txBody>
                    <a:bodyPr/>
                    <a:lstStyle/>
                    <a:p>
                      <a:r>
                        <a:rPr lang="pl-PL" sz="2200" b="1" dirty="0"/>
                        <a:t>Wysoki koszt</a:t>
                      </a: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lang="pl-PL" sz="2200" b="1" dirty="0"/>
                        <a:t>Niski koszt</a:t>
                      </a:r>
                    </a:p>
                  </a:txBody>
                  <a:tcPr marL="100796" marR="100796" marT="50398" marB="50398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00D9866-C34E-5C7F-3899-06F1C75B8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Postępowanie pojednawcze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3B016BA-61AE-39C2-AF93-FF289DD65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W toku cywilnego postępowania sądowego sąd może zachęcać strony do zawarcia ugody. Posiedzenia takie odbywają się w sądzie na sali sądowej, co może utrudniać stronom otwarcie się i formułowanie konstruktywnych propozycji. Do tego prowadzone są w obecności sędziego, który w braku porozumienia będzie dalej prowadził postępowanie. Nie może tu być więc mowy o poufności, którą zapewnić może jedynie mediacja.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A8A2A72-B1C5-C0FB-BB07-E10206781A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8750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54F762-028D-04A8-BC3A-484843C8C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ADR – </a:t>
            </a:r>
            <a:r>
              <a:rPr lang="pl-PL" i="1" dirty="0" err="1"/>
              <a:t>Alternative</a:t>
            </a:r>
            <a:r>
              <a:rPr lang="pl-PL" i="1" dirty="0"/>
              <a:t> </a:t>
            </a:r>
            <a:r>
              <a:rPr lang="pl-PL" i="1" dirty="0" err="1"/>
              <a:t>Dispute</a:t>
            </a:r>
            <a:r>
              <a:rPr lang="pl-PL" i="1" dirty="0"/>
              <a:t> Resolution</a:t>
            </a:r>
            <a:r>
              <a:rPr lang="pl-PL" dirty="0"/>
              <a:t>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7A0BAF7-BA1E-65BD-7C81-2AF5D16754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400" dirty="0">
                <a:latin typeface="+mn-lt"/>
              </a:rPr>
              <a:t>tryb postępowania spornego, który </a:t>
            </a:r>
            <a:r>
              <a:rPr lang="pl-PL" sz="2400" b="1" dirty="0">
                <a:latin typeface="+mn-lt"/>
              </a:rPr>
              <a:t>odbiega od klasycznego procesu sądowego</a:t>
            </a:r>
            <a:r>
              <a:rPr lang="pl-PL" sz="2400" dirty="0">
                <a:latin typeface="+mn-lt"/>
              </a:rPr>
              <a:t> (jako głównego i podstawowego trybu postępowania).</a:t>
            </a:r>
          </a:p>
          <a:p>
            <a:r>
              <a:rPr lang="pl-PL" sz="2400" dirty="0">
                <a:latin typeface="+mn-lt"/>
              </a:rPr>
              <a:t>sposób działania w ramach procesu cywilnego i wykonywania władzy sądowniczej, który umożliwia </a:t>
            </a:r>
            <a:r>
              <a:rPr lang="pl-PL" sz="2400" b="1" dirty="0">
                <a:latin typeface="+mn-lt"/>
              </a:rPr>
              <a:t>nieantagonistyczne zakończenie sporu</a:t>
            </a:r>
            <a:r>
              <a:rPr lang="pl-PL" sz="2400" dirty="0">
                <a:latin typeface="+mn-lt"/>
              </a:rPr>
              <a:t>.</a:t>
            </a:r>
          </a:p>
          <a:p>
            <a:r>
              <a:rPr lang="pl-PL" sz="2400" dirty="0">
                <a:latin typeface="+mn-lt"/>
              </a:rPr>
              <a:t>…wobec wszelkich procedur mających na celu </a:t>
            </a:r>
            <a:r>
              <a:rPr lang="pl-PL" sz="2400" b="1" dirty="0">
                <a:latin typeface="+mn-lt"/>
              </a:rPr>
              <a:t>nałożenie wiążącego strony orzeczenia</a:t>
            </a:r>
            <a:r>
              <a:rPr lang="pl-PL" sz="2400" dirty="0">
                <a:latin typeface="+mn-lt"/>
              </a:rPr>
              <a:t>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FCA1A9F-E6F3-8E1B-CF0A-508669A794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01592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Czym się kierować w doborze właściwej metody ARD? (1)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0101" y="2267668"/>
            <a:ext cx="9071610" cy="508406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b="1" dirty="0">
                <a:latin typeface="Aptos Narrow" panose="020B0004020202020204" pitchFamily="34" charset="0"/>
              </a:rPr>
              <a:t>charakter sporu</a:t>
            </a:r>
            <a:r>
              <a:rPr lang="pl-PL" sz="2800" dirty="0">
                <a:latin typeface="Aptos Narrow" panose="020B0004020202020204" pitchFamily="34" charset="0"/>
              </a:rPr>
              <a:t>: czy kwestie sporne dotyczą kwestii prawnej, technicznej, relacje…;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w jakim stopniu dana procedura jest w stanie umożliwić analizę i stworzenie takiej opcji ugody, która zaspokoi interesy leżące u podstawy sporu (ekonomiczne, wizerunkowe, personalne, emocjonalne);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czy </a:t>
            </a:r>
            <a:r>
              <a:rPr lang="pl-PL" sz="2800" b="1" dirty="0">
                <a:latin typeface="Aptos Narrow" panose="020B0004020202020204" pitchFamily="34" charset="0"/>
              </a:rPr>
              <a:t>strony oczekują </a:t>
            </a:r>
            <a:r>
              <a:rPr lang="pl-PL" sz="2800" dirty="0">
                <a:latin typeface="Aptos Narrow" panose="020B0004020202020204" pitchFamily="34" charset="0"/>
              </a:rPr>
              <a:t>procedury </a:t>
            </a:r>
            <a:r>
              <a:rPr lang="pl-PL" sz="2800" b="1" dirty="0">
                <a:latin typeface="Aptos Narrow" panose="020B0004020202020204" pitchFamily="34" charset="0"/>
              </a:rPr>
              <a:t>wspierającej</a:t>
            </a:r>
            <a:r>
              <a:rPr lang="pl-PL" sz="2800" dirty="0">
                <a:latin typeface="Aptos Narrow" panose="020B0004020202020204" pitchFamily="34" charset="0"/>
              </a:rPr>
              <a:t>, która umożliwi im osiągnięcie </a:t>
            </a:r>
            <a:r>
              <a:rPr lang="pl-PL" sz="2800" b="1" dirty="0">
                <a:latin typeface="Aptos Narrow" panose="020B0004020202020204" pitchFamily="34" charset="0"/>
              </a:rPr>
              <a:t>porozumienia</a:t>
            </a:r>
            <a:r>
              <a:rPr lang="pl-PL" sz="2800" dirty="0">
                <a:latin typeface="Aptos Narrow" panose="020B0004020202020204" pitchFamily="34" charset="0"/>
              </a:rPr>
              <a:t> czy też procedury</a:t>
            </a:r>
            <a:r>
              <a:rPr lang="pl-PL" sz="2800" b="1" dirty="0">
                <a:latin typeface="Aptos Narrow" panose="020B0004020202020204" pitchFamily="34" charset="0"/>
              </a:rPr>
              <a:t> oceniającej</a:t>
            </a:r>
            <a:r>
              <a:rPr lang="pl-PL" sz="2800" dirty="0">
                <a:latin typeface="Aptos Narrow" panose="020B0004020202020204" pitchFamily="34" charset="0"/>
              </a:rPr>
              <a:t>, która ustali faktyczne i prawne </a:t>
            </a:r>
            <a:r>
              <a:rPr lang="pl-PL" sz="2800" b="1" dirty="0">
                <a:latin typeface="Aptos Narrow" panose="020B0004020202020204" pitchFamily="34" charset="0"/>
              </a:rPr>
              <a:t>racje</a:t>
            </a:r>
            <a:r>
              <a:rPr lang="pl-PL" sz="2800" dirty="0">
                <a:latin typeface="Aptos Narrow" panose="020B0004020202020204" pitchFamily="34" charset="0"/>
              </a:rPr>
              <a:t> ich stanowisk;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Czym się kierować w doborze właściwej metody ARD? (2)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0101" y="1763924"/>
            <a:ext cx="9071610" cy="55878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czy neutralna osoba trzecia ma wydać postanowienie, którego strony będą zmuszone przestrzegać;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kwalifikacje i doświadczenie neutralnej osoby trzeciej, która miałaby uczestniczyć w postępowaniu;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stopień kontroli nad przebiegiem postępowania i zakres potrzebnego wsparcia proceduralnego;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ramy czasowe;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ile strony są gotowe wydać na administracyjne aspekty postępowania;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możliwość wyegzekwowania rezultatu.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ADR formy hybrydowe (1)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00879" y="1795450"/>
            <a:ext cx="8731303" cy="421663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b="1" i="1" dirty="0"/>
              <a:t>	</a:t>
            </a:r>
            <a:r>
              <a:rPr lang="pl-PL" sz="3600" b="1" i="1" dirty="0" err="1">
                <a:latin typeface="Aptos Narrow" panose="020B0004020202020204" pitchFamily="34" charset="0"/>
              </a:rPr>
              <a:t>Med</a:t>
            </a:r>
            <a:r>
              <a:rPr lang="pl-PL" sz="3600" b="1" i="1" dirty="0">
                <a:latin typeface="Aptos Narrow" panose="020B0004020202020204" pitchFamily="34" charset="0"/>
              </a:rPr>
              <a:t>-Arb</a:t>
            </a:r>
            <a:r>
              <a:rPr lang="pl-PL" sz="2800" b="1" i="1" dirty="0">
                <a:latin typeface="Aptos Narrow" panose="020B0004020202020204" pitchFamily="34" charset="0"/>
              </a:rPr>
              <a:t> </a:t>
            </a:r>
            <a:br>
              <a:rPr lang="pl-PL" sz="2800" b="1" i="1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kombinacja mediacji i arbitrażu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	Osoba trzecia, włączona zostaje za zgodną wolą spierających się stron, w pierwszej fazie pełniąc rolę mediatora, aby w końcowej zaś fazie zyskuje uprawnienia do podjęcie wiążącej strony decyzji.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	Strony same decydują o momencie przejścia z fazy 1 do 2.</a:t>
            </a:r>
          </a:p>
          <a:p>
            <a:pPr marL="0" indent="0" algn="ctr">
              <a:buNone/>
            </a:pPr>
            <a:endParaRPr lang="pl-PL" sz="3307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ADR formy hybrydowe (2)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6123" y="2123653"/>
            <a:ext cx="10079567" cy="511852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b="1" i="1" dirty="0"/>
              <a:t>	</a:t>
            </a:r>
            <a:r>
              <a:rPr lang="pl-PL" sz="3600" b="1" i="1" dirty="0">
                <a:latin typeface="Aptos Narrow" panose="020B0004020202020204" pitchFamily="34" charset="0"/>
              </a:rPr>
              <a:t>Arb-</a:t>
            </a:r>
            <a:r>
              <a:rPr lang="pl-PL" sz="3600" b="1" i="1" dirty="0" err="1">
                <a:latin typeface="Aptos Narrow" panose="020B0004020202020204" pitchFamily="34" charset="0"/>
              </a:rPr>
              <a:t>Med</a:t>
            </a:r>
            <a:r>
              <a:rPr lang="pl-PL" sz="3600" b="1" i="1" dirty="0">
                <a:latin typeface="Aptos Narrow" panose="020B0004020202020204" pitchFamily="34" charset="0"/>
              </a:rPr>
              <a:t> </a:t>
            </a:r>
            <a:br>
              <a:rPr lang="pl-PL" sz="2800" b="1" i="1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W tej metodzie najpierw (1)odbywa się postępowanie arbitrażowe. Wyrok znany jest jedynie sędziom sądu arbitrażowego i zostaje  oddany do przechowania. 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Następnie (2) strony przystępują do mediacji.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ptos Narrow" panose="020B0004020202020204" pitchFamily="34" charset="0"/>
              </a:rPr>
              <a:t>Jeśli mediacja zakończy się niepowodzeniem, wyrok </a:t>
            </a:r>
            <a:br>
              <a:rPr lang="pl-PL" sz="2800" dirty="0">
                <a:latin typeface="Aptos Narrow" panose="020B0004020202020204" pitchFamily="34" charset="0"/>
              </a:rPr>
            </a:br>
            <a:r>
              <a:rPr lang="pl-PL" sz="2800" dirty="0">
                <a:latin typeface="Aptos Narrow" panose="020B0004020202020204" pitchFamily="34" charset="0"/>
              </a:rPr>
              <a:t>z postępowania arbitrażowego zostaje ogłoszony.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ADR formy hybrydowe (3)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6123" y="1763613"/>
            <a:ext cx="10079567" cy="5270619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b="1" i="1" dirty="0"/>
              <a:t>	</a:t>
            </a:r>
            <a:r>
              <a:rPr lang="pl-PL" sz="3600" b="1" i="1" dirty="0">
                <a:latin typeface="Aptos Narrow" panose="020B0004020202020204" pitchFamily="34" charset="0"/>
              </a:rPr>
              <a:t> </a:t>
            </a:r>
            <a:r>
              <a:rPr lang="pl-PL" sz="3600" b="1" i="1" dirty="0" err="1">
                <a:latin typeface="Aptos Narrow" panose="020B0004020202020204" pitchFamily="34" charset="0"/>
              </a:rPr>
              <a:t>Neutral</a:t>
            </a:r>
            <a:r>
              <a:rPr lang="pl-PL" sz="3600" b="1" i="1" dirty="0">
                <a:latin typeface="Aptos Narrow" panose="020B0004020202020204" pitchFamily="34" charset="0"/>
              </a:rPr>
              <a:t> </a:t>
            </a:r>
            <a:r>
              <a:rPr lang="pl-PL" sz="3600" b="1" i="1" dirty="0" err="1">
                <a:latin typeface="Aptos Narrow" panose="020B0004020202020204" pitchFamily="34" charset="0"/>
              </a:rPr>
              <a:t>fact</a:t>
            </a:r>
            <a:r>
              <a:rPr lang="pl-PL" sz="3600" b="1" i="1" dirty="0">
                <a:latin typeface="Aptos Narrow" panose="020B0004020202020204" pitchFamily="34" charset="0"/>
              </a:rPr>
              <a:t> </a:t>
            </a:r>
            <a:r>
              <a:rPr lang="pl-PL" sz="3600" b="1" i="1" dirty="0" err="1">
                <a:latin typeface="Aptos Narrow" panose="020B0004020202020204" pitchFamily="34" charset="0"/>
              </a:rPr>
              <a:t>finding</a:t>
            </a:r>
            <a:r>
              <a:rPr lang="pl-PL" b="1" i="1" dirty="0">
                <a:latin typeface="Aptos Narrow" panose="020B0004020202020204" pitchFamily="34" charset="0"/>
              </a:rPr>
              <a:t> </a:t>
            </a:r>
            <a:br>
              <a:rPr lang="pl-PL" b="1" i="1" dirty="0">
                <a:latin typeface="Aptos Narrow" panose="020B0004020202020204" pitchFamily="34" charset="0"/>
              </a:rPr>
            </a:br>
            <a:r>
              <a:rPr lang="pl-PL" sz="3086" dirty="0">
                <a:latin typeface="Aptos Narrow" panose="020B0004020202020204" pitchFamily="34" charset="0"/>
              </a:rPr>
              <a:t>Osoba zwana poszukiwaczem faktów (</a:t>
            </a:r>
            <a:r>
              <a:rPr lang="pl-PL" sz="3086" i="1" dirty="0" err="1">
                <a:latin typeface="Aptos Narrow" panose="020B0004020202020204" pitchFamily="34" charset="0"/>
              </a:rPr>
              <a:t>fact</a:t>
            </a:r>
            <a:r>
              <a:rPr lang="pl-PL" sz="3086" i="1" dirty="0">
                <a:latin typeface="Aptos Narrow" panose="020B0004020202020204" pitchFamily="34" charset="0"/>
              </a:rPr>
              <a:t> </a:t>
            </a:r>
            <a:r>
              <a:rPr lang="pl-PL" sz="3086" i="1" dirty="0" err="1">
                <a:latin typeface="Aptos Narrow" panose="020B0004020202020204" pitchFamily="34" charset="0"/>
              </a:rPr>
              <a:t>finder</a:t>
            </a:r>
            <a:r>
              <a:rPr lang="pl-PL" sz="3086" dirty="0">
                <a:latin typeface="Aptos Narrow" panose="020B0004020202020204" pitchFamily="34" charset="0"/>
              </a:rPr>
              <a:t>), analizuje informacje otrzymane od stron oraz 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3086" dirty="0">
                <a:latin typeface="Aptos Narrow" panose="020B0004020202020204" pitchFamily="34" charset="0"/>
              </a:rPr>
              <a:t>dokonuje dodatkowych badań na temat sporu. </a:t>
            </a:r>
            <a:br>
              <a:rPr lang="pl-PL" sz="3086" dirty="0">
                <a:latin typeface="Aptos Narrow" panose="020B0004020202020204" pitchFamily="34" charset="0"/>
              </a:rPr>
            </a:br>
            <a:r>
              <a:rPr lang="pl-PL" sz="3086" dirty="0">
                <a:latin typeface="Aptos Narrow" panose="020B0004020202020204" pitchFamily="34" charset="0"/>
              </a:rPr>
              <a:t>Procedura ma charakter niewiążący dla stron – </a:t>
            </a:r>
            <a:br>
              <a:rPr lang="pl-PL" sz="3086" dirty="0">
                <a:latin typeface="Aptos Narrow" panose="020B0004020202020204" pitchFamily="34" charset="0"/>
              </a:rPr>
            </a:br>
            <a:r>
              <a:rPr lang="pl-PL" sz="3086" dirty="0">
                <a:latin typeface="Aptos Narrow" panose="020B0004020202020204" pitchFamily="34" charset="0"/>
              </a:rPr>
              <a:t>ma skłaniać do refleksji i stanowić przygotowanie do przyszłych negocjacji czy mediacji.</a:t>
            </a:r>
            <a:endParaRPr lang="pl-PL" sz="3307" dirty="0">
              <a:latin typeface="Aptos Narrow" panose="020B00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ADR formy hybrydowe (4)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41450" y="1954201"/>
            <a:ext cx="8064896" cy="3697844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b="1" i="1" dirty="0"/>
              <a:t>	</a:t>
            </a:r>
            <a:r>
              <a:rPr lang="pl-PL" sz="3600" b="1" i="1" dirty="0"/>
              <a:t> </a:t>
            </a:r>
            <a:r>
              <a:rPr lang="pl-PL" sz="3600" b="1" i="1" dirty="0" err="1">
                <a:latin typeface="Aptos Narrow" panose="020B0004020202020204" pitchFamily="34" charset="0"/>
              </a:rPr>
              <a:t>Confidential</a:t>
            </a:r>
            <a:r>
              <a:rPr lang="pl-PL" sz="3600" b="1" i="1" dirty="0">
                <a:latin typeface="Aptos Narrow" panose="020B0004020202020204" pitchFamily="34" charset="0"/>
              </a:rPr>
              <a:t> </a:t>
            </a:r>
            <a:r>
              <a:rPr lang="pl-PL" sz="3600" b="1" i="1" dirty="0" err="1">
                <a:latin typeface="Aptos Narrow" panose="020B0004020202020204" pitchFamily="34" charset="0"/>
              </a:rPr>
              <a:t>listener</a:t>
            </a:r>
            <a:br>
              <a:rPr lang="pl-PL" b="1" i="1" dirty="0">
                <a:latin typeface="Aptos Narrow" panose="020B0004020202020204" pitchFamily="34" charset="0"/>
              </a:rPr>
            </a:br>
            <a:r>
              <a:rPr lang="pl-PL" sz="2800" u="sng" dirty="0">
                <a:latin typeface="Aptos Narrow" panose="020B0004020202020204" pitchFamily="34" charset="0"/>
              </a:rPr>
              <a:t>Neutralna osoba trzecia </a:t>
            </a:r>
            <a:r>
              <a:rPr lang="pl-PL" sz="2800" dirty="0">
                <a:latin typeface="Aptos Narrow" panose="020B0004020202020204" pitchFamily="34" charset="0"/>
              </a:rPr>
              <a:t>zaproszona do udziału w sporze przez obie strony, której zadaniem jest ocena ofert przedstawionych przez strony. Jeżeli warunki przedstawione w ofertach rokują pomyślne rozwiązanie sporu, wówczas mąż zaufania rozpoczyna rokowania między stronami. Mąż zaufania nie informuje o treści ofert strony przeciwnej.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ADR formy hybrydowe (5)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69441" y="1954201"/>
            <a:ext cx="8496465" cy="5238782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b="1" i="1" dirty="0"/>
              <a:t>	</a:t>
            </a:r>
            <a:r>
              <a:rPr lang="pl-PL" sz="2800" b="1" i="1" dirty="0"/>
              <a:t> </a:t>
            </a:r>
            <a:r>
              <a:rPr lang="pl-PL" sz="2800" b="1" i="1" dirty="0" err="1"/>
              <a:t>Early</a:t>
            </a:r>
            <a:r>
              <a:rPr lang="pl-PL" sz="2800" b="1" i="1" dirty="0"/>
              <a:t> </a:t>
            </a:r>
            <a:r>
              <a:rPr lang="pl-PL" sz="2800" b="1" i="1" dirty="0" err="1"/>
              <a:t>Neutral</a:t>
            </a:r>
            <a:r>
              <a:rPr lang="pl-PL" sz="2800" b="1" i="1" dirty="0"/>
              <a:t> </a:t>
            </a:r>
            <a:r>
              <a:rPr lang="pl-PL" sz="2800" b="1" i="1" dirty="0" err="1"/>
              <a:t>Evaluation</a:t>
            </a:r>
            <a:r>
              <a:rPr lang="pl-PL" sz="2800" b="1" i="1" dirty="0"/>
              <a:t> </a:t>
            </a:r>
            <a:br>
              <a:rPr lang="pl-PL" b="1" i="1" dirty="0"/>
            </a:br>
            <a:r>
              <a:rPr lang="pl-PL" sz="3086" dirty="0">
                <a:latin typeface="Arial Narrow" pitchFamily="34" charset="0"/>
              </a:rPr>
              <a:t> </a:t>
            </a:r>
            <a:r>
              <a:rPr lang="pl-PL" sz="2800" dirty="0">
                <a:latin typeface="Arial Narrow" pitchFamily="34" charset="0"/>
              </a:rPr>
              <a:t>Wczesna obiektywna ocena sprawy polegająca na przekazaniu sprawy do oceny niezależnemu ekspertowi we wczesnym jej stadium. </a:t>
            </a:r>
            <a:br>
              <a:rPr lang="pl-PL" sz="2800" dirty="0">
                <a:latin typeface="Arial Narrow" pitchFamily="34" charset="0"/>
              </a:rPr>
            </a:br>
            <a:r>
              <a:rPr lang="pl-PL" sz="2800" dirty="0">
                <a:latin typeface="Arial Narrow" pitchFamily="34" charset="0"/>
              </a:rPr>
              <a:t>Dysponujący odpowiednim doświadczeniem ekspert, ma za zadanie przedstawić opinię dotyczącą istoty i charakteru sporu, sposobów jego rozwiązania, a czasem prawdopodobnego przebiegu oraz wyniku postępowania sądowego.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ADR formy hybrydowe (6)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13458" y="1874825"/>
            <a:ext cx="8208912" cy="5238782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b="1" i="1" dirty="0"/>
              <a:t>	</a:t>
            </a:r>
            <a:r>
              <a:rPr lang="pl-PL" sz="3600" b="1" i="1" dirty="0">
                <a:latin typeface="Aptos Narrow" panose="020B0004020202020204" pitchFamily="34" charset="0"/>
              </a:rPr>
              <a:t> </a:t>
            </a:r>
            <a:r>
              <a:rPr lang="pl-PL" sz="3600" b="1" i="1" dirty="0" err="1">
                <a:latin typeface="Aptos Narrow" panose="020B0004020202020204" pitchFamily="34" charset="0"/>
              </a:rPr>
              <a:t>Mediation</a:t>
            </a:r>
            <a:r>
              <a:rPr lang="pl-PL" sz="3600" b="1" i="1" dirty="0">
                <a:latin typeface="Aptos Narrow" panose="020B0004020202020204" pitchFamily="34" charset="0"/>
              </a:rPr>
              <a:t> and </a:t>
            </a:r>
            <a:r>
              <a:rPr lang="pl-PL" sz="3600" b="1" i="1" dirty="0" err="1">
                <a:latin typeface="Aptos Narrow" panose="020B0004020202020204" pitchFamily="34" charset="0"/>
              </a:rPr>
              <a:t>Last</a:t>
            </a:r>
            <a:r>
              <a:rPr lang="pl-PL" sz="3600" b="1" i="1" dirty="0">
                <a:latin typeface="Aptos Narrow" panose="020B0004020202020204" pitchFamily="34" charset="0"/>
              </a:rPr>
              <a:t> </a:t>
            </a:r>
            <a:r>
              <a:rPr lang="pl-PL" sz="3600" b="1" i="1" dirty="0" err="1">
                <a:latin typeface="Aptos Narrow" panose="020B0004020202020204" pitchFamily="34" charset="0"/>
              </a:rPr>
              <a:t>Offer</a:t>
            </a:r>
            <a:r>
              <a:rPr lang="pl-PL" sz="3600" b="1" i="1" dirty="0">
                <a:latin typeface="Aptos Narrow" panose="020B0004020202020204" pitchFamily="34" charset="0"/>
              </a:rPr>
              <a:t> </a:t>
            </a:r>
            <a:r>
              <a:rPr lang="pl-PL" sz="3600" b="1" i="1" dirty="0" err="1">
                <a:latin typeface="Aptos Narrow" panose="020B0004020202020204" pitchFamily="34" charset="0"/>
              </a:rPr>
              <a:t>Arbitration</a:t>
            </a:r>
            <a:endParaRPr lang="pl-PL" sz="3600" b="1" i="1" dirty="0">
              <a:latin typeface="Aptos Narrow" panose="020B0004020202020204" pitchFamily="34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rial Narrow" pitchFamily="34" charset="0"/>
              </a:rPr>
              <a:t> Przedstawienie arbitrowi ostatecznych propozycji stron. </a:t>
            </a:r>
            <a:br>
              <a:rPr lang="pl-PL" sz="2800" dirty="0">
                <a:latin typeface="Arial Narrow" pitchFamily="34" charset="0"/>
              </a:rPr>
            </a:br>
            <a:r>
              <a:rPr lang="pl-PL" sz="2800" dirty="0">
                <a:latin typeface="Arial Narrow" pitchFamily="34" charset="0"/>
              </a:rPr>
              <a:t>Zadaniem arbitra jest wybranie jednej spośród nich. 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800" dirty="0">
                <a:latin typeface="Arial Narrow" pitchFamily="34" charset="0"/>
              </a:rPr>
              <a:t>Celem metody jest skłonienie stron do złożenia propozycji bardziej umiarkowanych, które dadzą stronie większą szansę, na wybór przez arbitra danej propozycji</a:t>
            </a:r>
            <a:r>
              <a:rPr lang="pl-PL" sz="3086" dirty="0">
                <a:latin typeface="Arial Narrow" pitchFamily="34" charset="0"/>
              </a:rPr>
              <a:t>.</a:t>
            </a:r>
            <a:r>
              <a:rPr lang="pl-PL" sz="3086" dirty="0"/>
              <a:t> </a:t>
            </a:r>
            <a:endParaRPr lang="pl-PL" sz="3307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AB5651-B748-D896-3C03-E99AE3F1C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</p:spPr>
        <p:txBody>
          <a:bodyPr anchor="t">
            <a:normAutofit/>
          </a:bodyPr>
          <a:lstStyle/>
          <a:p>
            <a:pPr algn="ctr"/>
            <a:r>
              <a:rPr lang="pl-PL" dirty="0"/>
              <a:t>Tradycyjne podejście do konfliktu w szkole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E8A8076-E6DC-3981-5108-043814F808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85200" y="7019837"/>
            <a:ext cx="1080000" cy="180000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300" smtClean="0"/>
              <a:pPr>
                <a:lnSpc>
                  <a:spcPct val="90000"/>
                </a:lnSpc>
                <a:spcAft>
                  <a:spcPts val="600"/>
                </a:spcAft>
              </a:pPr>
              <a:t>28</a:t>
            </a:fld>
            <a:endParaRPr lang="pl-PL" sz="300"/>
          </a:p>
        </p:txBody>
      </p:sp>
      <p:graphicFrame>
        <p:nvGraphicFramePr>
          <p:cNvPr id="6" name="Symbol zastępczy zawartości 2">
            <a:extLst>
              <a:ext uri="{FF2B5EF4-FFF2-40B4-BE49-F238E27FC236}">
                <a16:creationId xmlns:a16="http://schemas.microsoft.com/office/drawing/2014/main" id="{E50A9356-9A50-A782-7202-C5450DA156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2071426"/>
              </p:ext>
            </p:extLst>
          </p:nvPr>
        </p:nvGraphicFramePr>
        <p:xfrm>
          <a:off x="377354" y="1403573"/>
          <a:ext cx="1015312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49095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4B3BFCC-AFE2-3C7A-F80B-83532A34D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ADR w szkole – tradycyjny model zarządzania (?) konfliktem w szkole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D051C75-56D6-421D-C0D1-4BC601BD5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7474" y="2339677"/>
            <a:ext cx="7632848" cy="432016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Ustalenie zbioru zasad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Dyscyplinarna interwencja w sytuacji naruszenia zasad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Rozmowy dyscyplinarne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Włączanie rodziców uczniów</a:t>
            </a:r>
          </a:p>
          <a:p>
            <a:pPr>
              <a:lnSpc>
                <a:spcPct val="100000"/>
              </a:lnSpc>
            </a:pPr>
            <a:r>
              <a:rPr lang="pl-PL" sz="2800" dirty="0">
                <a:latin typeface="Aptos Narrow" panose="020B0004020202020204" pitchFamily="34" charset="0"/>
              </a:rPr>
              <a:t>System ocen i nagród/kar jako sposób motywowania do przestrzegania zasad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E8C982E-B8B7-24CE-33D9-EB087039F3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90059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51163179"/>
              </p:ext>
            </p:extLst>
          </p:nvPr>
        </p:nvGraphicFramePr>
        <p:xfrm>
          <a:off x="1694634" y="0"/>
          <a:ext cx="7540671" cy="7351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A55D60-CA4B-B2FD-F7F1-C4EF012D0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2E4B18F-23CF-6D61-A9AF-3825C2BE5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426" y="373530"/>
            <a:ext cx="8064896" cy="1080001"/>
          </a:xfrm>
        </p:spPr>
        <p:txBody>
          <a:bodyPr/>
          <a:lstStyle/>
          <a:p>
            <a:pPr algn="ctr"/>
            <a:r>
              <a:rPr lang="pl-PL" dirty="0"/>
              <a:t>ADR w szkole – holistyczne modele zarządzania  konfliktem (1)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A1D742EB-8522-FA8C-A940-0C73A8DD68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9314596"/>
              </p:ext>
            </p:extLst>
          </p:nvPr>
        </p:nvGraphicFramePr>
        <p:xfrm>
          <a:off x="377354" y="2051645"/>
          <a:ext cx="10009111" cy="481101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539625">
                  <a:extLst>
                    <a:ext uri="{9D8B030D-6E8A-4147-A177-3AD203B41FA5}">
                      <a16:colId xmlns:a16="http://schemas.microsoft.com/office/drawing/2014/main" val="1797702368"/>
                    </a:ext>
                  </a:extLst>
                </a:gridCol>
                <a:gridCol w="3286574">
                  <a:extLst>
                    <a:ext uri="{9D8B030D-6E8A-4147-A177-3AD203B41FA5}">
                      <a16:colId xmlns:a16="http://schemas.microsoft.com/office/drawing/2014/main" val="1551574906"/>
                    </a:ext>
                  </a:extLst>
                </a:gridCol>
                <a:gridCol w="4182912">
                  <a:extLst>
                    <a:ext uri="{9D8B030D-6E8A-4147-A177-3AD203B41FA5}">
                      <a16:colId xmlns:a16="http://schemas.microsoft.com/office/drawing/2014/main" val="27503831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PRIORYTET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PODEJMOWANE METODY, STRATEGIE, DZIAŁANIA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4583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l-PL" sz="2400" b="1" dirty="0"/>
                        <a:t>Model negocjacji oparty na interesach (</a:t>
                      </a:r>
                      <a:r>
                        <a:rPr lang="pl-PL" sz="2400" b="1" dirty="0" err="1"/>
                        <a:t>Interest-Based</a:t>
                      </a:r>
                      <a:r>
                        <a:rPr lang="pl-PL" sz="2400" b="1" dirty="0"/>
                        <a:t> </a:t>
                      </a:r>
                      <a:r>
                        <a:rPr lang="pl-PL" sz="2400" b="1" dirty="0" err="1"/>
                        <a:t>Negotiation</a:t>
                      </a:r>
                      <a:r>
                        <a:rPr lang="pl-PL" sz="240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2400" b="0" dirty="0"/>
                        <a:t>Identyfikacja i zrozumienie interesów stron w konflikcie. Orientacja na wspólnych korzyściach, aby osiągnąć trwałe porozumienie.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2400" b="0" dirty="0"/>
                        <a:t>Przeszkolenie grupy uczniów na mediatorów, by pomagali kolegom w rozwiązaniu konfliktów. </a:t>
                      </a:r>
                    </a:p>
                    <a:p>
                      <a:endParaRPr lang="pl-PL" sz="2400" b="0" dirty="0"/>
                    </a:p>
                    <a:p>
                      <a:r>
                        <a:rPr lang="pl-PL" sz="2400" b="0" dirty="0"/>
                        <a:t>Zajęcia w klasie dotyczące skutecznej komunikacji i technik rozwiązywania konfliktów, by pomóc uczniom w samodzielnym rozwiązywaniu drobnych konfliktów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4278505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AD191D0-C5CF-17C2-5807-917950CB7E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357876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8B1A0-C3DF-5727-9220-F3A8CEF8A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2CA42AC-2499-E9B8-74B1-FB6B2702F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426" y="373530"/>
            <a:ext cx="8064896" cy="1080001"/>
          </a:xfrm>
        </p:spPr>
        <p:txBody>
          <a:bodyPr/>
          <a:lstStyle/>
          <a:p>
            <a:pPr algn="ctr"/>
            <a:r>
              <a:rPr lang="pl-PL" dirty="0"/>
              <a:t>ADR w szkole – holistyczne modele zarządzania  konfliktem (2)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5BA060BA-974C-8229-74EF-515687E52D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4001133"/>
              </p:ext>
            </p:extLst>
          </p:nvPr>
        </p:nvGraphicFramePr>
        <p:xfrm>
          <a:off x="377354" y="2051645"/>
          <a:ext cx="10009111" cy="517677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539625">
                  <a:extLst>
                    <a:ext uri="{9D8B030D-6E8A-4147-A177-3AD203B41FA5}">
                      <a16:colId xmlns:a16="http://schemas.microsoft.com/office/drawing/2014/main" val="1797702368"/>
                    </a:ext>
                  </a:extLst>
                </a:gridCol>
                <a:gridCol w="3286574">
                  <a:extLst>
                    <a:ext uri="{9D8B030D-6E8A-4147-A177-3AD203B41FA5}">
                      <a16:colId xmlns:a16="http://schemas.microsoft.com/office/drawing/2014/main" val="1551574906"/>
                    </a:ext>
                  </a:extLst>
                </a:gridCol>
                <a:gridCol w="4182912">
                  <a:extLst>
                    <a:ext uri="{9D8B030D-6E8A-4147-A177-3AD203B41FA5}">
                      <a16:colId xmlns:a16="http://schemas.microsoft.com/office/drawing/2014/main" val="27503831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PRIORYTET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PODEJMOWANE METODY, STRATEGIE, DZIAŁANIA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4583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l-PL" sz="2400" b="1" dirty="0"/>
                        <a:t>Model negocjacji oparty na zasadach (</a:t>
                      </a:r>
                      <a:r>
                        <a:rPr lang="pl-PL" sz="2400" b="1" dirty="0" err="1"/>
                        <a:t>Principle-Based</a:t>
                      </a:r>
                      <a:r>
                        <a:rPr lang="pl-PL" sz="2400" b="1" dirty="0"/>
                        <a:t> </a:t>
                      </a:r>
                      <a:r>
                        <a:rPr lang="pl-PL" sz="2400" b="1" dirty="0" err="1"/>
                        <a:t>Negotiation</a:t>
                      </a:r>
                      <a:r>
                        <a:rPr lang="pl-PL" sz="2400" b="1" dirty="0"/>
                        <a:t>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2400" dirty="0"/>
                        <a:t>Rozwiązywanie konfliktów w oparciu o wspólnie ustalone zasady, np. uczciwość, sprawiedliwość czy wzajemny szacunek.</a:t>
                      </a:r>
                      <a:endParaRPr lang="pl-PL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2400" dirty="0"/>
                        <a:t>Wspólne ustalanie klasowych zasad i wartości, rozwijanie umiejętności argumentacji na ich bazie. </a:t>
                      </a:r>
                    </a:p>
                    <a:p>
                      <a:endParaRPr lang="pl-PL" sz="2400" dirty="0"/>
                    </a:p>
                    <a:p>
                      <a:r>
                        <a:rPr lang="pl-PL" sz="2400" dirty="0"/>
                        <a:t>„Koło porozumienia”, pozwalające identyfikować wartości i zasady, które są dla uczniów danej klasy istotne.</a:t>
                      </a:r>
                    </a:p>
                    <a:p>
                      <a:endParaRPr lang="pl-PL" sz="2400" dirty="0"/>
                    </a:p>
                    <a:p>
                      <a:r>
                        <a:rPr lang="pl-PL" sz="2400" dirty="0"/>
                        <a:t>6 myślowych kapeluszy Edwarda de Bono</a:t>
                      </a:r>
                      <a:endParaRPr lang="pl-PL" sz="2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4278505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83E1D11-21D4-344F-0C8E-D9755F1B02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078013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C7262-4AA9-59E4-126B-DF9D0D3EC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931F05C-9641-1B21-BC7A-3EEEF759C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426" y="373530"/>
            <a:ext cx="8064896" cy="1080001"/>
          </a:xfrm>
        </p:spPr>
        <p:txBody>
          <a:bodyPr/>
          <a:lstStyle/>
          <a:p>
            <a:pPr algn="ctr"/>
            <a:r>
              <a:rPr lang="pl-PL" dirty="0"/>
              <a:t>ADR w szkole – holistyczne modele zarządzania  konfliktem (3)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259D6963-C0F0-1D85-9CCD-4BF17230F2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48160"/>
              </p:ext>
            </p:extLst>
          </p:nvPr>
        </p:nvGraphicFramePr>
        <p:xfrm>
          <a:off x="377354" y="2051645"/>
          <a:ext cx="10009111" cy="481101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539625">
                  <a:extLst>
                    <a:ext uri="{9D8B030D-6E8A-4147-A177-3AD203B41FA5}">
                      <a16:colId xmlns:a16="http://schemas.microsoft.com/office/drawing/2014/main" val="1797702368"/>
                    </a:ext>
                  </a:extLst>
                </a:gridCol>
                <a:gridCol w="3286574">
                  <a:extLst>
                    <a:ext uri="{9D8B030D-6E8A-4147-A177-3AD203B41FA5}">
                      <a16:colId xmlns:a16="http://schemas.microsoft.com/office/drawing/2014/main" val="1551574906"/>
                    </a:ext>
                  </a:extLst>
                </a:gridCol>
                <a:gridCol w="4182912">
                  <a:extLst>
                    <a:ext uri="{9D8B030D-6E8A-4147-A177-3AD203B41FA5}">
                      <a16:colId xmlns:a16="http://schemas.microsoft.com/office/drawing/2014/main" val="27503831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PRIORYTET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PODEJMOWANE METODY, STRATEGIE, DZIAŁANIA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4583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l-PL" sz="2400" b="1" dirty="0"/>
                        <a:t>Model sprawiedliwości naprawczej (</a:t>
                      </a:r>
                      <a:r>
                        <a:rPr lang="pl-PL" sz="2400" b="1" dirty="0" err="1"/>
                        <a:t>Restorative</a:t>
                      </a:r>
                      <a:r>
                        <a:rPr lang="pl-PL" sz="2400" b="1" dirty="0"/>
                        <a:t> </a:t>
                      </a:r>
                      <a:r>
                        <a:rPr lang="pl-PL" sz="2400" b="1" dirty="0" err="1"/>
                        <a:t>Justice</a:t>
                      </a:r>
                      <a:r>
                        <a:rPr lang="pl-PL" sz="240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2400" dirty="0"/>
                        <a:t>Skupienie na naprawie szkód, przywracaniu równowagi oraz budowaniu harmonii w społeczności. </a:t>
                      </a:r>
                      <a:endParaRPr lang="pl-PL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2400" dirty="0"/>
                        <a:t>Metoda Wspólnej Sprawy </a:t>
                      </a:r>
                    </a:p>
                    <a:p>
                      <a:endParaRPr lang="pl-PL" sz="2400" dirty="0"/>
                    </a:p>
                    <a:p>
                      <a:r>
                        <a:rPr lang="pl-PL" sz="2400" dirty="0"/>
                        <a:t>Konferencje i kręgi naprawcze </a:t>
                      </a:r>
                    </a:p>
                    <a:p>
                      <a:endParaRPr lang="pl-PL" sz="2400" dirty="0"/>
                    </a:p>
                    <a:p>
                      <a:r>
                        <a:rPr lang="pl-PL" sz="2400" dirty="0"/>
                        <a:t>Mediacje rówieśnicze </a:t>
                      </a:r>
                    </a:p>
                    <a:p>
                      <a:endParaRPr lang="pl-PL" sz="2400" dirty="0"/>
                    </a:p>
                    <a:p>
                      <a:r>
                        <a:rPr lang="pl-PL" sz="2400" dirty="0"/>
                        <a:t>Promowanie kultury szkoły opartej na wartościach </a:t>
                      </a:r>
                    </a:p>
                    <a:p>
                      <a:endParaRPr lang="pl-PL" sz="2400" dirty="0"/>
                    </a:p>
                    <a:p>
                      <a:r>
                        <a:rPr lang="pl-PL" sz="2400" dirty="0"/>
                        <a:t>Trening umiejętności społecznych</a:t>
                      </a:r>
                      <a:endParaRPr lang="pl-PL" sz="2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4278505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8FC64EC-FC98-DDB8-143A-81E6FF2CA5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423027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566AB-4D5C-E7E1-2BE3-EC892F130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788B9A-4312-0AA7-6AA1-1821457C0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426" y="373530"/>
            <a:ext cx="8064896" cy="1080001"/>
          </a:xfrm>
        </p:spPr>
        <p:txBody>
          <a:bodyPr/>
          <a:lstStyle/>
          <a:p>
            <a:pPr algn="ctr"/>
            <a:r>
              <a:rPr lang="pl-PL" dirty="0"/>
              <a:t>ADR w szkole – holistyczne modele zarządzania  konfliktem (4)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A5B19B9E-FE92-49D8-3FD0-9A92E990B3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1617401"/>
              </p:ext>
            </p:extLst>
          </p:nvPr>
        </p:nvGraphicFramePr>
        <p:xfrm>
          <a:off x="341350" y="1453531"/>
          <a:ext cx="10009111" cy="590829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539625">
                  <a:extLst>
                    <a:ext uri="{9D8B030D-6E8A-4147-A177-3AD203B41FA5}">
                      <a16:colId xmlns:a16="http://schemas.microsoft.com/office/drawing/2014/main" val="1797702368"/>
                    </a:ext>
                  </a:extLst>
                </a:gridCol>
                <a:gridCol w="3286574">
                  <a:extLst>
                    <a:ext uri="{9D8B030D-6E8A-4147-A177-3AD203B41FA5}">
                      <a16:colId xmlns:a16="http://schemas.microsoft.com/office/drawing/2014/main" val="1551574906"/>
                    </a:ext>
                  </a:extLst>
                </a:gridCol>
                <a:gridCol w="4182912">
                  <a:extLst>
                    <a:ext uri="{9D8B030D-6E8A-4147-A177-3AD203B41FA5}">
                      <a16:colId xmlns:a16="http://schemas.microsoft.com/office/drawing/2014/main" val="27503831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PRIORYTET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PODEJMOWANE METODY, STRATEGIE, DZIAŁANIA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4583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l-PL" sz="2400" b="1" dirty="0"/>
                        <a:t>Model Komunikacji bez Przemocy (KBP) (</a:t>
                      </a:r>
                      <a:r>
                        <a:rPr lang="pl-PL" sz="2400" b="1" dirty="0" err="1"/>
                        <a:t>Nonviolent</a:t>
                      </a:r>
                      <a:r>
                        <a:rPr lang="pl-PL" sz="2400" b="1" dirty="0"/>
                        <a:t> </a:t>
                      </a:r>
                      <a:r>
                        <a:rPr lang="pl-PL" sz="2400" b="1" dirty="0" err="1"/>
                        <a:t>Communication</a:t>
                      </a:r>
                      <a:r>
                        <a:rPr lang="pl-PL" sz="2400" b="1" dirty="0"/>
                        <a:t> – NVC)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2400" dirty="0"/>
                        <a:t>Budowanie porozumienia i strategii rozwiązywania konfliktów na empatii, szacunku wzajemnym i otwartości.</a:t>
                      </a:r>
                      <a:endParaRPr lang="pl-PL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2400" dirty="0"/>
                        <a:t>Trening w formułowaniu próśb </a:t>
                      </a:r>
                    </a:p>
                    <a:p>
                      <a:endParaRPr lang="pl-PL" sz="2400" dirty="0"/>
                    </a:p>
                    <a:p>
                      <a:r>
                        <a:rPr lang="pl-PL" sz="2400" dirty="0"/>
                        <a:t>Ustanawianie reguł klasy w duchu KBP</a:t>
                      </a:r>
                    </a:p>
                    <a:p>
                      <a:endParaRPr lang="pl-PL" sz="2400" b="0" dirty="0"/>
                    </a:p>
                    <a:p>
                      <a:r>
                        <a:rPr lang="pl-PL" sz="2400" b="0" dirty="0"/>
                        <a:t>Trening empatii</a:t>
                      </a:r>
                    </a:p>
                    <a:p>
                      <a:endParaRPr lang="pl-PL" sz="2400" b="0" dirty="0"/>
                    </a:p>
                    <a:p>
                      <a:r>
                        <a:rPr lang="pl-PL" sz="2400" b="0" dirty="0"/>
                        <a:t>Praktyka obserwacji bez ocen</a:t>
                      </a:r>
                    </a:p>
                    <a:p>
                      <a:endParaRPr lang="pl-PL" sz="2400" dirty="0"/>
                    </a:p>
                    <a:p>
                      <a:r>
                        <a:rPr lang="pl-PL" sz="2400" dirty="0"/>
                        <a:t>Tworzenie bezpiecznej przestrzeni w klasie </a:t>
                      </a:r>
                    </a:p>
                    <a:p>
                      <a:endParaRPr lang="pl-PL" sz="2400" dirty="0"/>
                    </a:p>
                    <a:p>
                      <a:r>
                        <a:rPr lang="pl-PL" sz="2400" dirty="0"/>
                        <a:t>Rozwiązywanie konfliktów za pomocą za sad KBP</a:t>
                      </a:r>
                      <a:endParaRPr lang="pl-PL" sz="2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4278505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BD020A7-FCCD-19B1-AB63-AC8F7266D8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46467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27EDC9-2BEA-386A-C5DE-B4DA88587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332E93-ADCF-330C-88F3-38914494C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426" y="373530"/>
            <a:ext cx="8064896" cy="1080001"/>
          </a:xfrm>
        </p:spPr>
        <p:txBody>
          <a:bodyPr/>
          <a:lstStyle/>
          <a:p>
            <a:pPr algn="ctr"/>
            <a:r>
              <a:rPr lang="pl-PL" dirty="0"/>
              <a:t>ADR w szkole – holistyczne modele zarządzania  konfliktem (5)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021E5B38-54A5-0A0D-221A-8FBC4D68BA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1321258"/>
              </p:ext>
            </p:extLst>
          </p:nvPr>
        </p:nvGraphicFramePr>
        <p:xfrm>
          <a:off x="341350" y="2014057"/>
          <a:ext cx="10009111" cy="444525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539625">
                  <a:extLst>
                    <a:ext uri="{9D8B030D-6E8A-4147-A177-3AD203B41FA5}">
                      <a16:colId xmlns:a16="http://schemas.microsoft.com/office/drawing/2014/main" val="1797702368"/>
                    </a:ext>
                  </a:extLst>
                </a:gridCol>
                <a:gridCol w="3286574">
                  <a:extLst>
                    <a:ext uri="{9D8B030D-6E8A-4147-A177-3AD203B41FA5}">
                      <a16:colId xmlns:a16="http://schemas.microsoft.com/office/drawing/2014/main" val="1551574906"/>
                    </a:ext>
                  </a:extLst>
                </a:gridCol>
                <a:gridCol w="4182912">
                  <a:extLst>
                    <a:ext uri="{9D8B030D-6E8A-4147-A177-3AD203B41FA5}">
                      <a16:colId xmlns:a16="http://schemas.microsoft.com/office/drawing/2014/main" val="27503831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PRIORYTET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PODEJMOWANE METODY, STRATEGIE, DZIAŁANIA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4583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l-PL" sz="2400" b="1" dirty="0"/>
                        <a:t>Mediacja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2400" dirty="0"/>
                        <a:t>Upowszechnianie działań rozwiązujących konflikty w szkole opartych na różnych metodach i technikach mediacyjnych. </a:t>
                      </a:r>
                      <a:endParaRPr lang="pl-PL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2400" dirty="0"/>
                        <a:t>Szkolenie z mediacji dla uczniów </a:t>
                      </a:r>
                    </a:p>
                    <a:p>
                      <a:endParaRPr lang="pl-PL" sz="2400" dirty="0"/>
                    </a:p>
                    <a:p>
                      <a:r>
                        <a:rPr lang="pl-PL" sz="2400" dirty="0"/>
                        <a:t>Ustalenie wspólnych zasad mediacji w klasie </a:t>
                      </a:r>
                    </a:p>
                    <a:p>
                      <a:endParaRPr lang="pl-PL" sz="2400" dirty="0"/>
                    </a:p>
                    <a:p>
                      <a:r>
                        <a:rPr lang="pl-PL" sz="2400" dirty="0"/>
                        <a:t>Kształcenie umiejętności komunikacji </a:t>
                      </a:r>
                    </a:p>
                    <a:p>
                      <a:endParaRPr lang="pl-PL" sz="2400" dirty="0"/>
                    </a:p>
                    <a:p>
                      <a:r>
                        <a:rPr lang="pl-PL" sz="2400" dirty="0"/>
                        <a:t>Szkolny program mediacji rówieśniczych</a:t>
                      </a:r>
                      <a:endParaRPr lang="pl-PL" sz="24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4278505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4B44E17-3BEC-3556-5436-90D8AB8BE2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129023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F008935-F64C-DF3C-6CFD-491551D22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715" y="524956"/>
            <a:ext cx="8640381" cy="518578"/>
          </a:xfrm>
        </p:spPr>
        <p:txBody>
          <a:bodyPr/>
          <a:lstStyle/>
          <a:p>
            <a:pPr algn="ctr"/>
            <a:r>
              <a:rPr lang="pl-PL" dirty="0"/>
              <a:t>Sprawiedliwość </a:t>
            </a:r>
            <a:r>
              <a:rPr lang="pl-PL" dirty="0" err="1"/>
              <a:t>retrybutywna</a:t>
            </a:r>
            <a:r>
              <a:rPr lang="pl-PL" dirty="0"/>
              <a:t> vs naprawcza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9F5BCA97-B984-25C2-DE2B-D7C031B645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5186560"/>
              </p:ext>
            </p:extLst>
          </p:nvPr>
        </p:nvGraphicFramePr>
        <p:xfrm>
          <a:off x="593378" y="1331565"/>
          <a:ext cx="9577064" cy="570315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788532">
                  <a:extLst>
                    <a:ext uri="{9D8B030D-6E8A-4147-A177-3AD203B41FA5}">
                      <a16:colId xmlns:a16="http://schemas.microsoft.com/office/drawing/2014/main" val="3011020270"/>
                    </a:ext>
                  </a:extLst>
                </a:gridCol>
                <a:gridCol w="4788532">
                  <a:extLst>
                    <a:ext uri="{9D8B030D-6E8A-4147-A177-3AD203B41FA5}">
                      <a16:colId xmlns:a16="http://schemas.microsoft.com/office/drawing/2014/main" val="1671095470"/>
                    </a:ext>
                  </a:extLst>
                </a:gridCol>
              </a:tblGrid>
              <a:tr h="452384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SPRAWIEDLIWOŚĆ RETRYBUTYWNA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SPRAWIEDLIWOŚĆ NAPRAWCZA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768074"/>
                  </a:ext>
                </a:extLst>
              </a:tr>
              <a:tr h="799731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Odgórna, narzucona, przyznana na podstawie zewnętrznych warunków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Wynikająca z wewnętrznej potrzeby, inicjowana oddolnie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6337745"/>
                  </a:ext>
                </a:extLst>
              </a:tr>
              <a:tr h="799731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Gotowy kanon kar i nagród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Poszukiwanie najlepszego satysfakcjonującego rozwiązania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7872215"/>
                  </a:ext>
                </a:extLst>
              </a:tr>
              <a:tr h="452384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Cel to ukaranie sprawcy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Cel to naprawienie szkody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0959308"/>
                  </a:ext>
                </a:extLst>
              </a:tr>
              <a:tr h="799731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Możliwość odwołania się od decyzji o karze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Świadomość odpowiedzialności za przyjęte rozwiązanie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4046812"/>
                  </a:ext>
                </a:extLst>
              </a:tr>
              <a:tr h="799731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Decyzja o przyznaniu kary lub nagrody jest zwykle sformalizowana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Decyzja może mieć charakter prostej ugody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619408"/>
                  </a:ext>
                </a:extLst>
              </a:tr>
              <a:tr h="799731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Powiązana z autorytetem władzy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Powiązana z autorytetem wiedzy i/lub moralnym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499540"/>
                  </a:ext>
                </a:extLst>
              </a:tr>
              <a:tr h="799731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Rozwiązanie nie musi uwzględniać zadośćuczynienia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Rozwiązanie ma na celu zadośćuczynienie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8547491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6FE3238-96DF-ACA2-8942-4D1A3F6DD3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92122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1925A8-47E2-A91B-49FC-D35F41F3D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Polecana literatura</a:t>
            </a:r>
          </a:p>
        </p:txBody>
      </p:sp>
      <p:pic>
        <p:nvPicPr>
          <p:cNvPr id="1026" name="Picture 2" descr="Zarys metodyki pracy mediatora w sprawach cywilnych - Ceny i opinie ...">
            <a:extLst>
              <a:ext uri="{FF2B5EF4-FFF2-40B4-BE49-F238E27FC236}">
                <a16:creationId xmlns:a16="http://schemas.microsoft.com/office/drawing/2014/main" id="{41BA62B1-7053-80C3-4DBD-30D5F3DCBA6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006" y="1534976"/>
            <a:ext cx="2992490" cy="498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Kodeks pracy. Komentarz, 2024 (książka, ebook PDF) - Profinfo.pl">
            <a:extLst>
              <a:ext uri="{FF2B5EF4-FFF2-40B4-BE49-F238E27FC236}">
                <a16:creationId xmlns:a16="http://schemas.microsoft.com/office/drawing/2014/main" id="{7FC1F058-801B-7B67-E23B-E3C63886F74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77913" y="3611844"/>
            <a:ext cx="335986" cy="33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0796" tIns="50398" rIns="100796" bIns="50398" numCol="1" anchor="t" anchorCtr="0" compatLnSpc="1">
            <a:prstTxWarp prst="textNoShape">
              <a:avLst/>
            </a:prstTxWarp>
          </a:bodyPr>
          <a:lstStyle/>
          <a:p>
            <a:endParaRPr lang="pl-PL" sz="1984"/>
          </a:p>
        </p:txBody>
      </p:sp>
      <p:pic>
        <p:nvPicPr>
          <p:cNvPr id="1030" name="Picture 6" descr="Mediacje. Teoria i praktyka w.4">
            <a:extLst>
              <a:ext uri="{FF2B5EF4-FFF2-40B4-BE49-F238E27FC236}">
                <a16:creationId xmlns:a16="http://schemas.microsoft.com/office/drawing/2014/main" id="{5072368B-283F-390A-3947-A42843516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64" y="1398573"/>
            <a:ext cx="3671754" cy="550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7532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BF41EA2-98A2-270B-4248-65F1B70E0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Polecana literatura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6507F7E-61DB-C2B6-D053-1E22705A4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381" y="1398573"/>
            <a:ext cx="3498017" cy="49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ediacje rodzinne - Agata Gójska | Książka w Lubimyczytac.pl - Opinie ...">
            <a:extLst>
              <a:ext uri="{FF2B5EF4-FFF2-40B4-BE49-F238E27FC236}">
                <a16:creationId xmlns:a16="http://schemas.microsoft.com/office/drawing/2014/main" id="{DAC93310-17ED-579A-428D-8214C3849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590" y="1579085"/>
            <a:ext cx="3695841" cy="524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0922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A96D4DB-E66C-13D0-CB0F-D2D4BE763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074" name="Picture 2" descr="Leksykon mediacji - Magdalena Cetera, Dorota Fedorowska, Monika ...">
            <a:extLst>
              <a:ext uri="{FF2B5EF4-FFF2-40B4-BE49-F238E27FC236}">
                <a16:creationId xmlns:a16="http://schemas.microsoft.com/office/drawing/2014/main" id="{4D248FA9-84AE-4A8E-C679-D65FC3101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005" y="1636699"/>
            <a:ext cx="3695841" cy="524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436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dirty="0"/>
              <a:t>	</a:t>
            </a:r>
            <a:r>
              <a:rPr lang="pl-PL" sz="2400" dirty="0" err="1"/>
              <a:t>Alternative</a:t>
            </a:r>
            <a:r>
              <a:rPr lang="pl-PL" sz="2400" dirty="0"/>
              <a:t> </a:t>
            </a:r>
            <a:r>
              <a:rPr lang="pl-PL" sz="2400" dirty="0" err="1"/>
              <a:t>Dispute</a:t>
            </a:r>
            <a:r>
              <a:rPr lang="pl-PL" sz="2400" dirty="0"/>
              <a:t> Resolution </a:t>
            </a:r>
          </a:p>
          <a:p>
            <a:pPr algn="ctr">
              <a:lnSpc>
                <a:spcPct val="100000"/>
              </a:lnSpc>
              <a:buNone/>
            </a:pPr>
            <a:r>
              <a:rPr lang="pl-PL" sz="2400" dirty="0"/>
              <a:t>	alternatywne </a:t>
            </a:r>
            <a:r>
              <a:rPr lang="pl-PL" sz="2400" b="1" dirty="0"/>
              <a:t>formy</a:t>
            </a:r>
            <a:r>
              <a:rPr lang="pl-PL" sz="2400" dirty="0"/>
              <a:t> rozwiązywania i rozstrzygania konfliktów (sporów) dotyczące bądź skupione wokół kontraktowego (negocjacyjnego), </a:t>
            </a:r>
            <a:r>
              <a:rPr lang="pl-PL" sz="2400" b="1" dirty="0"/>
              <a:t>mediacyjno-koncyliacyjnego i arbitrażowego trybu rozwiązywania </a:t>
            </a:r>
            <a:br>
              <a:rPr lang="pl-PL" sz="2400" b="1" dirty="0"/>
            </a:br>
            <a:r>
              <a:rPr lang="pl-PL" sz="2400" b="1" dirty="0"/>
              <a:t>i rozstrzygania sporów prawnych</a:t>
            </a:r>
            <a:r>
              <a:rPr lang="pl-PL" sz="2400" dirty="0"/>
              <a:t>, takie jak: negocjacje, mediacja (koncyliacja), arbitraż oraz inne </a:t>
            </a:r>
            <a:br>
              <a:rPr lang="pl-PL" sz="2400" dirty="0"/>
            </a:br>
            <a:r>
              <a:rPr lang="pl-PL" sz="2400" dirty="0"/>
              <a:t>pokrewne formy mieszane.</a:t>
            </a:r>
          </a:p>
          <a:p>
            <a:pPr algn="r">
              <a:lnSpc>
                <a:spcPct val="100000"/>
              </a:lnSpc>
              <a:buNone/>
            </a:pPr>
            <a:r>
              <a:rPr lang="pl-PL" dirty="0"/>
              <a:t>A. Zienkiewicz</a:t>
            </a:r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ADR – kwestie definicyjne (1)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ADR – kwestie definicyjne (2)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0101" y="2033576"/>
            <a:ext cx="9071610" cy="500065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pl-PL" sz="3307" dirty="0"/>
              <a:t>	</a:t>
            </a:r>
            <a:r>
              <a:rPr lang="pl-PL" sz="2800" dirty="0"/>
              <a:t>Każda dająca się wyodrębnić procedura </a:t>
            </a:r>
            <a:r>
              <a:rPr lang="pl-PL" sz="2800" b="1" dirty="0"/>
              <a:t>rozwiązywania</a:t>
            </a:r>
            <a:r>
              <a:rPr lang="pl-PL" sz="2800" dirty="0"/>
              <a:t> sporu, oparta na pewnych nadrzędnych założeniach i określająca zorganizowany ciąg zachowań stron sporu oraz - ewentualnie - innych podmiotów </a:t>
            </a:r>
            <a:br>
              <a:rPr lang="pl-PL" sz="2800" dirty="0"/>
            </a:br>
            <a:r>
              <a:rPr lang="pl-PL" sz="2800" dirty="0"/>
              <a:t>uwikłanych w spór.</a:t>
            </a:r>
          </a:p>
          <a:p>
            <a:pPr algn="r">
              <a:buNone/>
            </a:pPr>
            <a:r>
              <a:rPr lang="pl-PL" sz="2646" dirty="0"/>
              <a:t>A. </a:t>
            </a:r>
            <a:r>
              <a:rPr lang="pl-PL" sz="2646" dirty="0" err="1"/>
              <a:t>Korybski</a:t>
            </a:r>
            <a:endParaRPr lang="pl-PL" sz="2646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ADR – kwestie definicyjne (3)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62752" y="1763924"/>
            <a:ext cx="9218959" cy="550843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pl-PL" sz="3307" b="1" dirty="0"/>
              <a:t>	</a:t>
            </a:r>
            <a:r>
              <a:rPr lang="pl-PL" sz="2400" b="1" dirty="0"/>
              <a:t>Rozstrzyganie sporu </a:t>
            </a:r>
            <a:r>
              <a:rPr lang="pl-PL" sz="2400" dirty="0"/>
              <a:t>to proces </a:t>
            </a:r>
            <a:r>
              <a:rPr lang="pl-PL" sz="2400" u="sng" dirty="0"/>
              <a:t>arbitralnego</a:t>
            </a:r>
            <a:r>
              <a:rPr lang="pl-PL" sz="2400" dirty="0"/>
              <a:t> (opartego na przymusie bądź autorytecie) </a:t>
            </a:r>
            <a:r>
              <a:rPr lang="pl-PL" sz="2400" u="sng" dirty="0"/>
              <a:t>narzucania</a:t>
            </a:r>
            <a:r>
              <a:rPr lang="pl-PL" sz="2400" dirty="0"/>
              <a:t> decyzji kończącej spór w stosunku do jednej lub obu stron sporu, najczęściej przez </a:t>
            </a:r>
            <a:r>
              <a:rPr lang="pl-PL" sz="2400" u="sng" dirty="0"/>
              <a:t>trzeci podmiot </a:t>
            </a:r>
            <a:r>
              <a:rPr lang="pl-PL" sz="2400" dirty="0"/>
              <a:t>w postaci organu administracyjnego, organu sądownictwa państwowego czy arbitra sądu polubownego. </a:t>
            </a:r>
          </a:p>
          <a:p>
            <a:pPr>
              <a:lnSpc>
                <a:spcPct val="100000"/>
              </a:lnSpc>
              <a:buNone/>
            </a:pPr>
            <a:r>
              <a:rPr lang="pl-PL" sz="2400" b="1" dirty="0"/>
              <a:t>	Rozwiązywanie </a:t>
            </a:r>
            <a:r>
              <a:rPr lang="pl-PL" sz="2400" dirty="0"/>
              <a:t>sporu to </a:t>
            </a:r>
            <a:r>
              <a:rPr lang="pl-PL" sz="2400" u="sng" dirty="0"/>
              <a:t>proces</a:t>
            </a:r>
            <a:r>
              <a:rPr lang="pl-PL" sz="2400" dirty="0"/>
              <a:t>, w którym (</a:t>
            </a:r>
            <a:r>
              <a:rPr lang="pl-PL" sz="2400" u="sng" dirty="0"/>
              <a:t>zazwyczaj</a:t>
            </a:r>
            <a:r>
              <a:rPr lang="pl-PL" sz="2400" dirty="0"/>
              <a:t>) </a:t>
            </a:r>
            <a:r>
              <a:rPr lang="pl-PL" sz="2400" u="sng" dirty="0"/>
              <a:t>uczestniczy</a:t>
            </a:r>
            <a:r>
              <a:rPr lang="pl-PL" sz="2400" dirty="0"/>
              <a:t> neutralny </a:t>
            </a:r>
            <a:r>
              <a:rPr lang="pl-PL" sz="2400" u="sng" dirty="0"/>
              <a:t>podmiot trzeci </a:t>
            </a:r>
            <a:r>
              <a:rPr lang="pl-PL" sz="2400" dirty="0"/>
              <a:t>(mediator), który wspiera/ułatwia stronom sporu zawarcie porozumienia, sam </a:t>
            </a:r>
            <a:r>
              <a:rPr lang="pl-PL" sz="2400" u="sng" dirty="0"/>
              <a:t>nie mając imperium </a:t>
            </a:r>
            <a:r>
              <a:rPr lang="pl-PL" sz="2400" dirty="0"/>
              <a:t>do podejmowania wiążących rozstrzygnięć w sprawie.</a:t>
            </a:r>
          </a:p>
          <a:p>
            <a:pPr algn="r">
              <a:buNone/>
            </a:pPr>
            <a:r>
              <a:rPr lang="pl-PL" sz="2425" dirty="0"/>
              <a:t>A. </a:t>
            </a:r>
            <a:r>
              <a:rPr lang="pl-PL" sz="2425" dirty="0" err="1"/>
              <a:t>Korybski</a:t>
            </a:r>
            <a:endParaRPr lang="pl-PL" sz="2425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21503" y="684193"/>
            <a:ext cx="9071610" cy="125994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3600" dirty="0"/>
              <a:t>ADR jako alternatywa </a:t>
            </a:r>
            <a:br>
              <a:rPr lang="pl-PL" sz="3600" dirty="0"/>
            </a:br>
            <a:r>
              <a:rPr lang="pl-PL" sz="3600" dirty="0"/>
              <a:t>do klasycznego procesu sądowego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1237116"/>
              </p:ext>
            </p:extLst>
          </p:nvPr>
        </p:nvGraphicFramePr>
        <p:xfrm>
          <a:off x="742128" y="2509829"/>
          <a:ext cx="9071610" cy="30238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35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5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07161">
                <a:tc>
                  <a:txBody>
                    <a:bodyPr/>
                    <a:lstStyle/>
                    <a:p>
                      <a:pPr algn="ctr"/>
                      <a:r>
                        <a:rPr lang="pl-PL" sz="26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WEWNĘTRZNA</a:t>
                      </a:r>
                    </a:p>
                    <a:p>
                      <a:pPr algn="ctr"/>
                      <a:r>
                        <a:rPr lang="pl-PL" sz="2600" b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(towarzysząca</a:t>
                      </a:r>
                      <a:r>
                        <a:rPr lang="pl-PL" sz="2600" b="0" baseline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procesowi)</a:t>
                      </a:r>
                      <a:endParaRPr lang="pl-PL" sz="2600" b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6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ZEWNĘTRZNA</a:t>
                      </a:r>
                    </a:p>
                    <a:p>
                      <a:pPr algn="ctr"/>
                      <a:r>
                        <a:rPr lang="pl-PL" sz="2600" b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(realizowana poza sądem)</a:t>
                      </a:r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16709">
                <a:tc>
                  <a:txBody>
                    <a:bodyPr/>
                    <a:lstStyle/>
                    <a:p>
                      <a:pPr algn="ctr"/>
                      <a:endParaRPr lang="pl-PL" sz="26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26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ugody, pojednania,</a:t>
                      </a:r>
                      <a:r>
                        <a:rPr lang="pl-PL" sz="2600" baseline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porozumienia w ramach procedur sądowych</a:t>
                      </a:r>
                    </a:p>
                    <a:p>
                      <a:pPr algn="ctr"/>
                      <a:endParaRPr lang="pl-PL" sz="26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pPr algn="ctr"/>
                      <a:endParaRPr lang="pl-PL" sz="26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pl-PL" sz="26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negocjacje, moderacje, mediacje, arbitraż</a:t>
                      </a:r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9" dirty="0"/>
              <a:t>ADR – najpopularniejsze formy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0101" y="1557323"/>
            <a:ext cx="9071610" cy="571503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pl-PL" sz="2400" b="1" dirty="0"/>
              <a:t>PODSTAWOWE</a:t>
            </a:r>
            <a:r>
              <a:rPr lang="pl-PL" sz="2400" dirty="0"/>
              <a:t>:</a:t>
            </a:r>
          </a:p>
          <a:p>
            <a:pPr>
              <a:lnSpc>
                <a:spcPct val="100000"/>
              </a:lnSpc>
            </a:pPr>
            <a:r>
              <a:rPr lang="pl-PL" sz="2400" dirty="0"/>
              <a:t>negocjacje, </a:t>
            </a:r>
          </a:p>
          <a:p>
            <a:pPr>
              <a:lnSpc>
                <a:spcPct val="100000"/>
              </a:lnSpc>
            </a:pPr>
            <a:r>
              <a:rPr lang="pl-PL" sz="2400" dirty="0"/>
              <a:t>mediacja, </a:t>
            </a:r>
          </a:p>
          <a:p>
            <a:pPr>
              <a:lnSpc>
                <a:spcPct val="100000"/>
              </a:lnSpc>
            </a:pPr>
            <a:r>
              <a:rPr lang="pl-PL" sz="2400" dirty="0"/>
              <a:t>arbitraż</a:t>
            </a:r>
          </a:p>
          <a:p>
            <a:pPr>
              <a:lnSpc>
                <a:spcPct val="100000"/>
              </a:lnSpc>
              <a:buNone/>
            </a:pPr>
            <a:r>
              <a:rPr lang="pl-PL" sz="2400" b="1" dirty="0"/>
              <a:t>HYBRYDOWE</a:t>
            </a:r>
            <a:r>
              <a:rPr lang="pl-PL" sz="2400" dirty="0"/>
              <a:t>:</a:t>
            </a:r>
          </a:p>
          <a:p>
            <a:pPr>
              <a:lnSpc>
                <a:spcPct val="100000"/>
              </a:lnSpc>
            </a:pPr>
            <a:r>
              <a:rPr lang="pl-PL" sz="2400" dirty="0" err="1"/>
              <a:t>med</a:t>
            </a:r>
            <a:r>
              <a:rPr lang="pl-PL" sz="2400" dirty="0"/>
              <a:t>-arb/arb-med.,</a:t>
            </a:r>
          </a:p>
          <a:p>
            <a:pPr>
              <a:lnSpc>
                <a:spcPct val="100000"/>
              </a:lnSpc>
            </a:pPr>
            <a:r>
              <a:rPr lang="pl-PL" sz="2400" dirty="0" err="1"/>
              <a:t>neutral</a:t>
            </a:r>
            <a:r>
              <a:rPr lang="pl-PL" sz="2400" dirty="0"/>
              <a:t> </a:t>
            </a:r>
            <a:r>
              <a:rPr lang="pl-PL" sz="2400" dirty="0" err="1"/>
              <a:t>fact</a:t>
            </a:r>
            <a:r>
              <a:rPr lang="pl-PL" sz="2400" dirty="0"/>
              <a:t> </a:t>
            </a:r>
            <a:r>
              <a:rPr lang="pl-PL" sz="2400" dirty="0" err="1"/>
              <a:t>finding</a:t>
            </a:r>
            <a:r>
              <a:rPr lang="pl-PL" sz="2400" dirty="0"/>
              <a:t> (neutralne ustalanie faktów),</a:t>
            </a:r>
          </a:p>
          <a:p>
            <a:pPr>
              <a:lnSpc>
                <a:spcPct val="100000"/>
              </a:lnSpc>
            </a:pPr>
            <a:r>
              <a:rPr lang="pl-PL" sz="2400" dirty="0" err="1"/>
              <a:t>confidential</a:t>
            </a:r>
            <a:r>
              <a:rPr lang="pl-PL" sz="2400" dirty="0"/>
              <a:t> </a:t>
            </a:r>
            <a:r>
              <a:rPr lang="pl-PL" sz="2400" dirty="0" err="1"/>
              <a:t>listening</a:t>
            </a:r>
            <a:r>
              <a:rPr lang="pl-PL" sz="2400" dirty="0"/>
              <a:t> (wysłuchanie poufne),</a:t>
            </a:r>
          </a:p>
          <a:p>
            <a:pPr>
              <a:lnSpc>
                <a:spcPct val="100000"/>
              </a:lnSpc>
            </a:pPr>
            <a:r>
              <a:rPr lang="pl-PL" sz="2400" dirty="0" err="1"/>
              <a:t>early</a:t>
            </a:r>
            <a:r>
              <a:rPr lang="pl-PL" sz="2400" dirty="0"/>
              <a:t> </a:t>
            </a:r>
            <a:r>
              <a:rPr lang="pl-PL" sz="2400" dirty="0" err="1"/>
              <a:t>neutral</a:t>
            </a:r>
            <a:r>
              <a:rPr lang="pl-PL" sz="2400" dirty="0"/>
              <a:t> </a:t>
            </a:r>
            <a:r>
              <a:rPr lang="pl-PL" sz="2400" dirty="0" err="1"/>
              <a:t>evaluation</a:t>
            </a:r>
            <a:r>
              <a:rPr lang="pl-PL" sz="2400" dirty="0"/>
              <a:t> (wstępne osądzenie neutralne),</a:t>
            </a:r>
          </a:p>
          <a:p>
            <a:pPr>
              <a:lnSpc>
                <a:spcPct val="100000"/>
              </a:lnSpc>
            </a:pPr>
            <a:r>
              <a:rPr lang="pl-PL" sz="2400" dirty="0" err="1"/>
              <a:t>online</a:t>
            </a:r>
            <a:r>
              <a:rPr lang="pl-PL" sz="2400" dirty="0"/>
              <a:t> </a:t>
            </a:r>
            <a:r>
              <a:rPr lang="pl-PL" sz="2400" dirty="0" err="1"/>
              <a:t>dispute</a:t>
            </a:r>
            <a:r>
              <a:rPr lang="pl-PL" sz="2400" dirty="0"/>
              <a:t> resolution (ODR),</a:t>
            </a:r>
          </a:p>
          <a:p>
            <a:pPr>
              <a:lnSpc>
                <a:spcPct val="100000"/>
              </a:lnSpc>
            </a:pPr>
            <a:r>
              <a:rPr lang="pl-PL" sz="2400" dirty="0"/>
              <a:t>ombudsman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ADR – wspólne cechy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0101" y="2483692"/>
            <a:ext cx="9071610" cy="455053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dirty="0"/>
              <a:t>Brak formalizmu.</a:t>
            </a:r>
          </a:p>
          <a:p>
            <a:pPr>
              <a:lnSpc>
                <a:spcPct val="100000"/>
              </a:lnSpc>
            </a:pPr>
            <a:r>
              <a:rPr lang="pl-PL" sz="2800" b="1" dirty="0"/>
              <a:t>Prymat rzeczywistych interesów</a:t>
            </a:r>
            <a:r>
              <a:rPr lang="pl-PL" sz="2800" dirty="0"/>
              <a:t> stron sporu nad dogmatyką prawną.</a:t>
            </a:r>
          </a:p>
          <a:p>
            <a:pPr>
              <a:lnSpc>
                <a:spcPct val="100000"/>
              </a:lnSpc>
            </a:pPr>
            <a:r>
              <a:rPr lang="pl-PL" sz="2800" b="1" dirty="0"/>
              <a:t>Bezpośredni udział </a:t>
            </a:r>
            <a:r>
              <a:rPr lang="pl-PL" sz="2800" dirty="0"/>
              <a:t>stron.</a:t>
            </a:r>
          </a:p>
          <a:p>
            <a:pPr>
              <a:lnSpc>
                <a:spcPct val="100000"/>
              </a:lnSpc>
            </a:pPr>
            <a:r>
              <a:rPr lang="pl-PL" sz="2800" dirty="0"/>
              <a:t>Konstruktywne </a:t>
            </a:r>
            <a:r>
              <a:rPr lang="pl-PL" sz="2800" b="1" dirty="0"/>
              <a:t>współdziałanie</a:t>
            </a:r>
            <a:r>
              <a:rPr lang="pl-PL" sz="2800" dirty="0"/>
              <a:t> stron.</a:t>
            </a:r>
          </a:p>
          <a:p>
            <a:pPr>
              <a:lnSpc>
                <a:spcPct val="100000"/>
              </a:lnSpc>
            </a:pPr>
            <a:r>
              <a:rPr lang="pl-PL" sz="2800" dirty="0"/>
              <a:t>Udział bezstronnej osoby trzeciej </a:t>
            </a:r>
            <a:r>
              <a:rPr lang="pl-PL" sz="2800" b="1" dirty="0"/>
              <a:t>pozbawionej kompetencji do rozstrzygnięcia </a:t>
            </a:r>
            <a:r>
              <a:rPr lang="pl-PL" sz="2800" dirty="0"/>
              <a:t>sporu.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13ECCD80E71534592FF79CC4B8B2312" ma:contentTypeVersion="3" ma:contentTypeDescription="Utwórz nowy dokument." ma:contentTypeScope="" ma:versionID="beb233cae34fa92c41ebb6680c82703a">
  <xsd:schema xmlns:xsd="http://www.w3.org/2001/XMLSchema" xmlns:xs="http://www.w3.org/2001/XMLSchema" xmlns:p="http://schemas.microsoft.com/office/2006/metadata/properties" xmlns:ns2="6745b594-9f83-456a-b9e8-55fe219d1bfe" targetNamespace="http://schemas.microsoft.com/office/2006/metadata/properties" ma:root="true" ma:fieldsID="e847d5015d81798b62fff13304dc5cc1" ns2:_="">
    <xsd:import namespace="6745b594-9f83-456a-b9e8-55fe219d1b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45b594-9f83-456a-b9e8-55fe219d1b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832E15-2B41-4BE7-860D-609EC2E5788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351E073-0215-4585-92DA-16F9734323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4B46AB-5E8D-4E88-95BE-704A483E88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45b594-9f83-456a-b9e8-55fe219d1b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6275</TotalTime>
  <Words>1988</Words>
  <Application>Microsoft Office PowerPoint</Application>
  <PresentationFormat>Niestandardowy</PresentationFormat>
  <Paragraphs>283</Paragraphs>
  <Slides>38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38</vt:i4>
      </vt:variant>
    </vt:vector>
  </HeadingPairs>
  <TitlesOfParts>
    <vt:vector size="44" baseType="lpstr">
      <vt:lpstr>Aptos Narrow</vt:lpstr>
      <vt:lpstr>Arial</vt:lpstr>
      <vt:lpstr>Arial Narrow</vt:lpstr>
      <vt:lpstr>Calibri</vt:lpstr>
      <vt:lpstr>Open Sans</vt:lpstr>
      <vt:lpstr>Motyw pakietu Office</vt:lpstr>
      <vt:lpstr>MEDIATOR SZKOLNY  Moduł 2: ADR – procedury rozwiązywania konfliktów</vt:lpstr>
      <vt:lpstr>ADR – Alternative Dispute Resolution </vt:lpstr>
      <vt:lpstr>Prezentacja programu PowerPoint</vt:lpstr>
      <vt:lpstr>ADR – kwestie definicyjne (1)</vt:lpstr>
      <vt:lpstr>ADR – kwestie definicyjne (2)</vt:lpstr>
      <vt:lpstr>ADR – kwestie definicyjne (3)</vt:lpstr>
      <vt:lpstr>ADR jako alternatywa  do klasycznego procesu sądowego</vt:lpstr>
      <vt:lpstr>ADR – najpopularniejsze formy</vt:lpstr>
      <vt:lpstr>ADR – wspólne cechy</vt:lpstr>
      <vt:lpstr>Negocjacje</vt:lpstr>
      <vt:lpstr>Mediacja </vt:lpstr>
      <vt:lpstr>Negocjacje a mediacje</vt:lpstr>
      <vt:lpstr> Facylitacja vs koncyliacja</vt:lpstr>
      <vt:lpstr>Arbitraż (sądownictwo polubowne) – cechy</vt:lpstr>
      <vt:lpstr>Arbitraż – cechy</vt:lpstr>
      <vt:lpstr>Arbitraż a mediacje</vt:lpstr>
      <vt:lpstr>Tryb adjudykacyjny </vt:lpstr>
      <vt:lpstr>Postępowanie sądowe a mediacje</vt:lpstr>
      <vt:lpstr>Postępowanie pojednawcze</vt:lpstr>
      <vt:lpstr>Czym się kierować w doborze właściwej metody ARD? (1)</vt:lpstr>
      <vt:lpstr>Czym się kierować w doborze właściwej metody ARD? (2)</vt:lpstr>
      <vt:lpstr>ADR formy hybrydowe (1)</vt:lpstr>
      <vt:lpstr>ADR formy hybrydowe (2)</vt:lpstr>
      <vt:lpstr>ADR formy hybrydowe (3)</vt:lpstr>
      <vt:lpstr>ADR formy hybrydowe (4)</vt:lpstr>
      <vt:lpstr>ADR formy hybrydowe (5)</vt:lpstr>
      <vt:lpstr>ADR formy hybrydowe (6)</vt:lpstr>
      <vt:lpstr>Tradycyjne podejście do konfliktu w szkole </vt:lpstr>
      <vt:lpstr>ADR w szkole – tradycyjny model zarządzania (?) konfliktem w szkole</vt:lpstr>
      <vt:lpstr>ADR w szkole – holistyczne modele zarządzania  konfliktem (1)</vt:lpstr>
      <vt:lpstr>ADR w szkole – holistyczne modele zarządzania  konfliktem (2)</vt:lpstr>
      <vt:lpstr>ADR w szkole – holistyczne modele zarządzania  konfliktem (3)</vt:lpstr>
      <vt:lpstr>ADR w szkole – holistyczne modele zarządzania  konfliktem (4)</vt:lpstr>
      <vt:lpstr>ADR w szkole – holistyczne modele zarządzania  konfliktem (5)</vt:lpstr>
      <vt:lpstr>Sprawiedliwość retrybutywna vs naprawcza</vt:lpstr>
      <vt:lpstr>Polecana literatura</vt:lpstr>
      <vt:lpstr>Polecana literatura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Kasia K</cp:lastModifiedBy>
  <cp:revision>25</cp:revision>
  <dcterms:created xsi:type="dcterms:W3CDTF">2022-06-22T09:40:44Z</dcterms:created>
  <dcterms:modified xsi:type="dcterms:W3CDTF">2025-08-20T20:24:32Z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0x010100813ECCD80E71534592FF79CC4B8B2312</vt:lpwstr>
  </property>
</Properties>
</file>